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Roboto Slab"/>
      <p:regular r:id="rId17"/>
    </p:embeddedFont>
    <p:embeddedFont>
      <p:font typeface="Roboto Slab"/>
      <p:regular r:id="rId18"/>
    </p:embeddedFont>
    <p:embeddedFont>
      <p:font typeface="Roboto"/>
      <p:regular r:id="rId19"/>
    </p:embeddedFont>
    <p:embeddedFont>
      <p:font typeface="Roboto"/>
      <p:regular r:id="rId20"/>
    </p:embeddedFont>
    <p:embeddedFont>
      <p:font typeface="Roboto"/>
      <p:regular r:id="rId21"/>
    </p:embeddedFont>
    <p:embeddedFont>
      <p:font typeface="Roboto"/>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2.png>
</file>

<file path=ppt/media/image-10-3.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2-2.png>
</file>

<file path=ppt/media/image-2-3.png>
</file>

<file path=ppt/media/image-2-4.png>
</file>

<file path=ppt/media/image-2-5.png>
</file>

<file path=ppt/media/image-3-1.png>
</file>

<file path=ppt/media/image-4-1.png>
</file>

<file path=ppt/media/image-4-2.png>
</file>

<file path=ppt/media/image-4-3.png>
</file>

<file path=ppt/media/image-4-4.png>
</file>

<file path=ppt/media/image-5-1.png>
</file>

<file path=ppt/media/image-5-2.png>
</file>

<file path=ppt/media/image-5-3.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2D4DF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hyperlink" Target="mailto:security@yourcompany.com" TargetMode="External"/><Relationship Id="rId4" Type="http://schemas.openxmlformats.org/officeDocument/2006/relationships/hyperlink" Target="https://yourcompany.sharepoint.com/sites/securitytraining" TargetMode="External"/><Relationship Id="rId6" Type="http://schemas.openxmlformats.org/officeDocument/2006/relationships/hyperlink" Target="mailto:security@yourcompany.com" TargetMode="External"/><Relationship Id="rId2" Type="http://schemas.openxmlformats.org/officeDocument/2006/relationships/image" Target="../media/image-10-1.png"/><Relationship Id="rId3" Type="http://schemas.openxmlformats.org/officeDocument/2006/relationships/image" Target="../media/image-10-2.png"/><Relationship Id="rId5" Type="http://schemas.openxmlformats.org/officeDocument/2006/relationships/image" Target="../media/image-10-3.png"/><Relationship Id="rId7" Type="http://schemas.openxmlformats.org/officeDocument/2006/relationships/slideLayout" Target="../slideLayouts/slideLayout11.xml"/><Relationship Id="rId8"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slideLayout" Target="../slideLayouts/slideLayout3.xml"/><Relationship Id="rId7"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792843"/>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3257B8"/>
                </a:solidFill>
                <a:latin typeface="Roboto Slab" pitchFamily="34" charset="0"/>
                <a:ea typeface="Roboto Slab" pitchFamily="34" charset="-122"/>
                <a:cs typeface="Roboto Slab" pitchFamily="34" charset="-120"/>
              </a:rPr>
              <a:t>Strengthening Our Defenses: Phishing Awareness Training</a:t>
            </a:r>
            <a:endParaRPr lang="en-US" sz="4450" dirty="0"/>
          </a:p>
        </p:txBody>
      </p:sp>
      <p:sp>
        <p:nvSpPr>
          <p:cNvPr id="4" name="Text 1"/>
          <p:cNvSpPr/>
          <p:nvPr/>
        </p:nvSpPr>
        <p:spPr>
          <a:xfrm>
            <a:off x="793790" y="4259342"/>
            <a:ext cx="7556421" cy="2177415"/>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In today's digital landscape, cyber threats are constantly evolving. Phishing attacks remain one of the most common and dangerous methods cybercriminals use to gain access to sensitive information. This presentation will equip you with the knowledge and tools to recognize, report, and resist these deceptive tactics, protecting both yourself and our organization.</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00908" y="472083"/>
            <a:ext cx="4704517" cy="536496"/>
          </a:xfrm>
          <a:prstGeom prst="rect">
            <a:avLst/>
          </a:prstGeom>
          <a:noFill/>
          <a:ln/>
        </p:spPr>
        <p:txBody>
          <a:bodyPr wrap="none" lIns="0" tIns="0" rIns="0" bIns="0" rtlCol="0" anchor="t"/>
          <a:lstStyle/>
          <a:p>
            <a:pPr algn="l" indent="0" marL="0">
              <a:lnSpc>
                <a:spcPts val="4200"/>
              </a:lnSpc>
              <a:buNone/>
            </a:pPr>
            <a:r>
              <a:rPr lang="en-US" sz="3350" dirty="0">
                <a:solidFill>
                  <a:srgbClr val="3257B8"/>
                </a:solidFill>
                <a:latin typeface="Roboto Slab" pitchFamily="34" charset="0"/>
                <a:ea typeface="Roboto Slab" pitchFamily="34" charset="-122"/>
                <a:cs typeface="Roboto Slab" pitchFamily="34" charset="-120"/>
              </a:rPr>
              <a:t>Next Steps &amp; Resources</a:t>
            </a:r>
            <a:endParaRPr lang="en-US" sz="3350" dirty="0"/>
          </a:p>
        </p:txBody>
      </p:sp>
      <p:sp>
        <p:nvSpPr>
          <p:cNvPr id="3" name="Text 1"/>
          <p:cNvSpPr/>
          <p:nvPr/>
        </p:nvSpPr>
        <p:spPr>
          <a:xfrm>
            <a:off x="600908" y="1437799"/>
            <a:ext cx="2146102" cy="268248"/>
          </a:xfrm>
          <a:prstGeom prst="rect">
            <a:avLst/>
          </a:prstGeom>
          <a:noFill/>
          <a:ln/>
        </p:spPr>
        <p:txBody>
          <a:bodyPr wrap="none" lIns="0" tIns="0" rIns="0" bIns="0" rtlCol="0" anchor="t"/>
          <a:lstStyle/>
          <a:p>
            <a:pPr algn="l" indent="0" marL="0">
              <a:lnSpc>
                <a:spcPts val="2100"/>
              </a:lnSpc>
              <a:buNone/>
            </a:pPr>
            <a:r>
              <a:rPr lang="en-US" sz="1650" dirty="0">
                <a:solidFill>
                  <a:srgbClr val="3257B8"/>
                </a:solidFill>
                <a:latin typeface="Roboto Slab" pitchFamily="34" charset="0"/>
                <a:ea typeface="Roboto Slab" pitchFamily="34" charset="-122"/>
                <a:cs typeface="Roboto Slab" pitchFamily="34" charset="-120"/>
              </a:rPr>
              <a:t>Continuous Learning</a:t>
            </a:r>
            <a:endParaRPr lang="en-US" sz="1650" dirty="0"/>
          </a:p>
        </p:txBody>
      </p:sp>
      <p:sp>
        <p:nvSpPr>
          <p:cNvPr id="4" name="Text 2"/>
          <p:cNvSpPr/>
          <p:nvPr/>
        </p:nvSpPr>
        <p:spPr>
          <a:xfrm>
            <a:off x="600908" y="1877735"/>
            <a:ext cx="6504861" cy="274677"/>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15213F"/>
                </a:solidFill>
                <a:latin typeface="Roboto" pitchFamily="34" charset="0"/>
                <a:ea typeface="Roboto" pitchFamily="34" charset="-122"/>
                <a:cs typeface="Roboto" pitchFamily="34" charset="-120"/>
              </a:rPr>
              <a:t>Access our online security awareness module for a deeper dive.</a:t>
            </a:r>
            <a:endParaRPr lang="en-US" sz="1350" dirty="0"/>
          </a:p>
        </p:txBody>
      </p:sp>
      <p:sp>
        <p:nvSpPr>
          <p:cNvPr id="5" name="Text 3"/>
          <p:cNvSpPr/>
          <p:nvPr/>
        </p:nvSpPr>
        <p:spPr>
          <a:xfrm>
            <a:off x="600908" y="2212419"/>
            <a:ext cx="6504861" cy="274677"/>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15213F"/>
                </a:solidFill>
                <a:latin typeface="Roboto" pitchFamily="34" charset="0"/>
                <a:ea typeface="Roboto" pitchFamily="34" charset="-122"/>
                <a:cs typeface="Roboto" pitchFamily="34" charset="-120"/>
              </a:rPr>
              <a:t>Review our internal guidelines on safe email and internet usage.</a:t>
            </a:r>
            <a:endParaRPr lang="en-US" sz="1350" dirty="0"/>
          </a:p>
        </p:txBody>
      </p:sp>
      <p:sp>
        <p:nvSpPr>
          <p:cNvPr id="6" name="Text 4"/>
          <p:cNvSpPr/>
          <p:nvPr/>
        </p:nvSpPr>
        <p:spPr>
          <a:xfrm>
            <a:off x="600908" y="2547104"/>
            <a:ext cx="6504861" cy="274677"/>
          </a:xfrm>
          <a:prstGeom prst="rect">
            <a:avLst/>
          </a:prstGeom>
          <a:noFill/>
          <a:ln/>
        </p:spPr>
        <p:txBody>
          <a:bodyPr wrap="none" lIns="0" tIns="0" rIns="0" bIns="0" rtlCol="0" anchor="t"/>
          <a:lstStyle/>
          <a:p>
            <a:pPr algn="l" marL="342900" indent="-342900">
              <a:lnSpc>
                <a:spcPts val="2150"/>
              </a:lnSpc>
              <a:buSzPct val="100000"/>
              <a:buChar char="•"/>
            </a:pPr>
            <a:r>
              <a:rPr lang="en-US" sz="1350" dirty="0">
                <a:solidFill>
                  <a:srgbClr val="15213F"/>
                </a:solidFill>
                <a:latin typeface="Roboto" pitchFamily="34" charset="0"/>
                <a:ea typeface="Roboto" pitchFamily="34" charset="-122"/>
                <a:cs typeface="Roboto" pitchFamily="34" charset="-120"/>
              </a:rPr>
              <a:t>Participate in our monthly security tips newsletter.</a:t>
            </a:r>
            <a:endParaRPr lang="en-US" sz="1350" dirty="0"/>
          </a:p>
        </p:txBody>
      </p:sp>
      <p:sp>
        <p:nvSpPr>
          <p:cNvPr id="7" name="Text 5"/>
          <p:cNvSpPr/>
          <p:nvPr/>
        </p:nvSpPr>
        <p:spPr>
          <a:xfrm>
            <a:off x="600908" y="2993469"/>
            <a:ext cx="2146102" cy="268248"/>
          </a:xfrm>
          <a:prstGeom prst="rect">
            <a:avLst/>
          </a:prstGeom>
          <a:noFill/>
          <a:ln/>
        </p:spPr>
        <p:txBody>
          <a:bodyPr wrap="none" lIns="0" tIns="0" rIns="0" bIns="0" rtlCol="0" anchor="t"/>
          <a:lstStyle/>
          <a:p>
            <a:pPr algn="l" indent="0" marL="0">
              <a:lnSpc>
                <a:spcPts val="2100"/>
              </a:lnSpc>
              <a:buNone/>
            </a:pPr>
            <a:r>
              <a:rPr lang="en-US" sz="1650" dirty="0">
                <a:solidFill>
                  <a:srgbClr val="3257B8"/>
                </a:solidFill>
                <a:latin typeface="Roboto Slab" pitchFamily="34" charset="0"/>
                <a:ea typeface="Roboto Slab" pitchFamily="34" charset="-122"/>
                <a:cs typeface="Roboto Slab" pitchFamily="34" charset="-120"/>
              </a:rPr>
              <a:t>Need Help?</a:t>
            </a:r>
            <a:endParaRPr lang="en-US" sz="1650" dirty="0"/>
          </a:p>
        </p:txBody>
      </p:sp>
      <p:sp>
        <p:nvSpPr>
          <p:cNvPr id="8" name="Text 6"/>
          <p:cNvSpPr/>
          <p:nvPr/>
        </p:nvSpPr>
        <p:spPr>
          <a:xfrm>
            <a:off x="600908" y="3433405"/>
            <a:ext cx="6504861" cy="549354"/>
          </a:xfrm>
          <a:prstGeom prst="rect">
            <a:avLst/>
          </a:prstGeom>
          <a:noFill/>
          <a:ln/>
        </p:spPr>
        <p:txBody>
          <a:bodyPr wrap="square" lIns="0" tIns="0" rIns="0" bIns="0" rtlCol="0" anchor="t"/>
          <a:lstStyle/>
          <a:p>
            <a:pPr algn="l" indent="0" marL="0">
              <a:lnSpc>
                <a:spcPts val="2150"/>
              </a:lnSpc>
              <a:buNone/>
            </a:pPr>
            <a:r>
              <a:rPr lang="en-US" sz="1350" dirty="0">
                <a:solidFill>
                  <a:srgbClr val="15213F"/>
                </a:solidFill>
                <a:latin typeface="Roboto" pitchFamily="34" charset="0"/>
                <a:ea typeface="Roboto" pitchFamily="34" charset="-122"/>
                <a:cs typeface="Roboto" pitchFamily="34" charset="-120"/>
              </a:rPr>
              <a:t>Contact our IT Security Help Desk at </a:t>
            </a:r>
            <a:pPr algn="l" indent="0" marL="0">
              <a:lnSpc>
                <a:spcPts val="2150"/>
              </a:lnSpc>
              <a:buNone/>
            </a:pPr>
            <a:r>
              <a:rPr lang="en-US" sz="1350" b="1" u="sng" dirty="0">
                <a:solidFill>
                  <a:srgbClr val="3257B8"/>
                </a:solidFill>
                <a:latin typeface="Roboto" pitchFamily="34" charset="0"/>
                <a:ea typeface="Roboto" pitchFamily="34" charset="-122"/>
                <a:cs typeface="Roboto" pitchFamily="34" charset="-120"/>
                <a:hlinkClick r:id="rId1" invalidUrl="" action="" tgtFrame="" tooltip="" history="1" highlightClick="0" endSnd="0">
                  <a:extLst>
                    <a:ext uri="{A12FA001-AC4F-418D-AE19-62706E023703}">
                      <ahyp:hlinkClr xmlns:ahyp="http://schemas.microsoft.com/office/drawing/2018/hyperlinkcolor" val="tx"/>
                    </a:ext>
                  </a:extLst>
                </a:hlinkClick>
              </a:rPr>
              <a:t>security@yourcompany.com</a:t>
            </a:r>
            <a:pPr algn="l" indent="0" marL="0">
              <a:lnSpc>
                <a:spcPts val="2150"/>
              </a:lnSpc>
              <a:buNone/>
            </a:pPr>
            <a:r>
              <a:rPr lang="en-US" sz="1350" dirty="0">
                <a:solidFill>
                  <a:srgbClr val="15213F"/>
                </a:solidFill>
                <a:latin typeface="Roboto" pitchFamily="34" charset="0"/>
                <a:ea typeface="Roboto" pitchFamily="34" charset="-122"/>
                <a:cs typeface="Roboto" pitchFamily="34" charset="-120"/>
              </a:rPr>
              <a:t> or </a:t>
            </a:r>
            <a:pPr algn="l" indent="0" marL="0">
              <a:lnSpc>
                <a:spcPts val="2150"/>
              </a:lnSpc>
              <a:buNone/>
            </a:pPr>
            <a:r>
              <a:rPr lang="en-US" sz="1350" b="1" dirty="0">
                <a:solidFill>
                  <a:srgbClr val="15213F"/>
                </a:solidFill>
                <a:latin typeface="Roboto" pitchFamily="34" charset="0"/>
                <a:ea typeface="Roboto" pitchFamily="34" charset="-122"/>
                <a:cs typeface="Roboto" pitchFamily="34" charset="-120"/>
              </a:rPr>
              <a:t>ext. 1234</a:t>
            </a:r>
            <a:pPr algn="l" indent="0" marL="0">
              <a:lnSpc>
                <a:spcPts val="2150"/>
              </a:lnSpc>
              <a:buNone/>
            </a:pPr>
            <a:r>
              <a:rPr lang="en-US" sz="1350" dirty="0">
                <a:solidFill>
                  <a:srgbClr val="15213F"/>
                </a:solidFill>
                <a:latin typeface="Roboto" pitchFamily="34" charset="0"/>
                <a:ea typeface="Roboto" pitchFamily="34" charset="-122"/>
                <a:cs typeface="Roboto" pitchFamily="34" charset="-120"/>
              </a:rPr>
              <a:t> for any questions or to report an incident.</a:t>
            </a:r>
            <a:endParaRPr lang="en-US" sz="1350" dirty="0"/>
          </a:p>
        </p:txBody>
      </p:sp>
      <p:pic>
        <p:nvPicPr>
          <p:cNvPr id="9" name="Image 0" descr="preencoded.png">    </p:cNvPr>
          <p:cNvPicPr>
            <a:picLocks noChangeAspect="1"/>
          </p:cNvPicPr>
          <p:nvPr/>
        </p:nvPicPr>
        <p:blipFill>
          <a:blip r:embed="rId2"/>
          <a:stretch>
            <a:fillRect/>
          </a:stretch>
        </p:blipFill>
        <p:spPr>
          <a:xfrm>
            <a:off x="7532251" y="1459230"/>
            <a:ext cx="6504861" cy="6504861"/>
          </a:xfrm>
          <a:prstGeom prst="rect">
            <a:avLst/>
          </a:prstGeom>
        </p:spPr>
      </p:pic>
      <p:pic>
        <p:nvPicPr>
          <p:cNvPr id="10" name="Image 1" descr="preencoded.png">
            <a:hlinkClick r:id="rId4" tooltip=""/>
          </p:cNvPr>
          <p:cNvPicPr>
            <a:picLocks noChangeAspect="1"/>
          </p:cNvPicPr>
          <p:nvPr/>
        </p:nvPicPr>
        <p:blipFill>
          <a:blip r:embed="rId3"/>
          <a:stretch>
            <a:fillRect/>
          </a:stretch>
        </p:blipFill>
        <p:spPr>
          <a:xfrm>
            <a:off x="7532251" y="8157210"/>
            <a:ext cx="2082046" cy="472083"/>
          </a:xfrm>
          <a:prstGeom prst="rect">
            <a:avLst/>
          </a:prstGeom>
        </p:spPr>
      </p:pic>
      <p:pic>
        <p:nvPicPr>
          <p:cNvPr id="11" name="Image 2" descr="preencoded.png">
            <a:hlinkClick r:id="rId6" tooltip=""/>
          </p:cNvPr>
          <p:cNvPicPr>
            <a:picLocks noChangeAspect="1"/>
          </p:cNvPicPr>
          <p:nvPr/>
        </p:nvPicPr>
        <p:blipFill>
          <a:blip r:embed="rId5"/>
          <a:stretch>
            <a:fillRect/>
          </a:stretch>
        </p:blipFill>
        <p:spPr>
          <a:xfrm>
            <a:off x="9700141" y="8157210"/>
            <a:ext cx="2089071" cy="47208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58416" y="518041"/>
            <a:ext cx="2351842" cy="293846"/>
          </a:xfrm>
          <a:prstGeom prst="rect">
            <a:avLst/>
          </a:prstGeom>
          <a:noFill/>
          <a:ln/>
        </p:spPr>
        <p:txBody>
          <a:bodyPr wrap="none" lIns="0" tIns="0" rIns="0" bIns="0" rtlCol="0" anchor="t"/>
          <a:lstStyle/>
          <a:p>
            <a:pPr algn="l" indent="0" marL="0">
              <a:lnSpc>
                <a:spcPts val="2300"/>
              </a:lnSpc>
              <a:buNone/>
            </a:pPr>
            <a:r>
              <a:rPr lang="en-US" sz="1850" dirty="0">
                <a:solidFill>
                  <a:srgbClr val="3257B8"/>
                </a:solidFill>
                <a:latin typeface="Roboto Slab" pitchFamily="34" charset="0"/>
                <a:ea typeface="Roboto Slab" pitchFamily="34" charset="-122"/>
                <a:cs typeface="Roboto Slab" pitchFamily="34" charset="-120"/>
              </a:rPr>
              <a:t>Agenda</a:t>
            </a:r>
            <a:endParaRPr lang="en-US" sz="1850" dirty="0"/>
          </a:p>
        </p:txBody>
      </p:sp>
      <p:sp>
        <p:nvSpPr>
          <p:cNvPr id="3" name="Text 1"/>
          <p:cNvSpPr/>
          <p:nvPr/>
        </p:nvSpPr>
        <p:spPr>
          <a:xfrm>
            <a:off x="658416" y="1000006"/>
            <a:ext cx="10087570" cy="811411"/>
          </a:xfrm>
          <a:prstGeom prst="rect">
            <a:avLst/>
          </a:prstGeom>
          <a:noFill/>
          <a:ln/>
        </p:spPr>
        <p:txBody>
          <a:bodyPr wrap="none" lIns="0" tIns="0" rIns="0" bIns="0" rtlCol="0" anchor="t"/>
          <a:lstStyle/>
          <a:p>
            <a:pPr algn="l" indent="0" marL="0">
              <a:lnSpc>
                <a:spcPts val="6350"/>
              </a:lnSpc>
              <a:buNone/>
            </a:pPr>
            <a:r>
              <a:rPr lang="en-US" sz="5100" dirty="0">
                <a:solidFill>
                  <a:srgbClr val="2D4DF2"/>
                </a:solidFill>
                <a:latin typeface="Roboto Slab" pitchFamily="34" charset="0"/>
                <a:ea typeface="Roboto Slab" pitchFamily="34" charset="-122"/>
                <a:cs typeface="Roboto Slab" pitchFamily="34" charset="-120"/>
              </a:rPr>
              <a:t>Understanding</a:t>
            </a:r>
            <a:pPr algn="l" indent="0" marL="0">
              <a:lnSpc>
                <a:spcPts val="6350"/>
              </a:lnSpc>
              <a:buNone/>
            </a:pPr>
            <a:r>
              <a:rPr lang="en-US" sz="5100" dirty="0">
                <a:solidFill>
                  <a:srgbClr val="3257B8"/>
                </a:solidFill>
                <a:latin typeface="Roboto Slab" pitchFamily="34" charset="0"/>
                <a:ea typeface="Roboto Slab" pitchFamily="34" charset="-122"/>
                <a:cs typeface="Roboto Slab" pitchFamily="34" charset="-120"/>
              </a:rPr>
              <a:t> Phishing Threats</a:t>
            </a:r>
            <a:endParaRPr lang="en-US" sz="5100" dirty="0"/>
          </a:p>
        </p:txBody>
      </p:sp>
      <p:sp>
        <p:nvSpPr>
          <p:cNvPr id="4" name="Shape 2"/>
          <p:cNvSpPr/>
          <p:nvPr/>
        </p:nvSpPr>
        <p:spPr>
          <a:xfrm>
            <a:off x="7303770" y="2093595"/>
            <a:ext cx="22860" cy="5617964"/>
          </a:xfrm>
          <a:prstGeom prst="roundRect">
            <a:avLst>
              <a:gd name="adj" fmla="val 123460"/>
            </a:avLst>
          </a:prstGeom>
          <a:solidFill>
            <a:srgbClr val="CFD2D8"/>
          </a:solidFill>
          <a:ln/>
        </p:spPr>
      </p:sp>
      <p:sp>
        <p:nvSpPr>
          <p:cNvPr id="5" name="Shape 3"/>
          <p:cNvSpPr/>
          <p:nvPr/>
        </p:nvSpPr>
        <p:spPr>
          <a:xfrm>
            <a:off x="6961823" y="2293739"/>
            <a:ext cx="376238" cy="22860"/>
          </a:xfrm>
          <a:prstGeom prst="roundRect">
            <a:avLst>
              <a:gd name="adj" fmla="val 123460"/>
            </a:avLst>
          </a:prstGeom>
          <a:solidFill>
            <a:srgbClr val="CFD2D8"/>
          </a:solidFill>
          <a:ln/>
        </p:spPr>
      </p:sp>
      <p:pic>
        <p:nvPicPr>
          <p:cNvPr id="6" name="Image 0" descr="preencoded.png">    </p:cNvPr>
          <p:cNvPicPr>
            <a:picLocks noChangeAspect="1"/>
          </p:cNvPicPr>
          <p:nvPr/>
        </p:nvPicPr>
        <p:blipFill>
          <a:blip r:embed="rId1"/>
          <a:stretch>
            <a:fillRect/>
          </a:stretch>
        </p:blipFill>
        <p:spPr>
          <a:xfrm>
            <a:off x="7244655" y="2234625"/>
            <a:ext cx="141089" cy="141089"/>
          </a:xfrm>
          <a:prstGeom prst="rect">
            <a:avLst/>
          </a:prstGeom>
        </p:spPr>
      </p:pic>
      <p:sp>
        <p:nvSpPr>
          <p:cNvPr id="7" name="Text 4"/>
          <p:cNvSpPr/>
          <p:nvPr/>
        </p:nvSpPr>
        <p:spPr>
          <a:xfrm>
            <a:off x="4210764" y="2158246"/>
            <a:ext cx="2351842" cy="293846"/>
          </a:xfrm>
          <a:prstGeom prst="rect">
            <a:avLst/>
          </a:prstGeom>
          <a:noFill/>
          <a:ln/>
        </p:spPr>
        <p:txBody>
          <a:bodyPr wrap="none" lIns="0" tIns="0" rIns="0" bIns="0" rtlCol="0" anchor="t"/>
          <a:lstStyle/>
          <a:p>
            <a:pPr algn="r" indent="0" marL="0">
              <a:lnSpc>
                <a:spcPts val="2300"/>
              </a:lnSpc>
              <a:buNone/>
            </a:pPr>
            <a:r>
              <a:rPr lang="en-US" sz="1850" dirty="0">
                <a:solidFill>
                  <a:srgbClr val="15213F"/>
                </a:solidFill>
                <a:latin typeface="Roboto Slab" pitchFamily="34" charset="0"/>
                <a:ea typeface="Roboto Slab" pitchFamily="34" charset="-122"/>
                <a:cs typeface="Roboto Slab" pitchFamily="34" charset="-120"/>
              </a:rPr>
              <a:t>What is Phishing?</a:t>
            </a:r>
            <a:endParaRPr lang="en-US" sz="1850" dirty="0"/>
          </a:p>
        </p:txBody>
      </p:sp>
      <p:sp>
        <p:nvSpPr>
          <p:cNvPr id="8" name="Shape 5"/>
          <p:cNvSpPr/>
          <p:nvPr/>
        </p:nvSpPr>
        <p:spPr>
          <a:xfrm>
            <a:off x="7292340" y="3422571"/>
            <a:ext cx="376238" cy="22860"/>
          </a:xfrm>
          <a:prstGeom prst="roundRect">
            <a:avLst>
              <a:gd name="adj" fmla="val 123460"/>
            </a:avLst>
          </a:prstGeom>
          <a:solidFill>
            <a:srgbClr val="CFD2D8"/>
          </a:solidFill>
          <a:ln/>
        </p:spPr>
      </p:sp>
      <p:pic>
        <p:nvPicPr>
          <p:cNvPr id="9" name="Image 1" descr="preencoded.png">    </p:cNvPr>
          <p:cNvPicPr>
            <a:picLocks noChangeAspect="1"/>
          </p:cNvPicPr>
          <p:nvPr/>
        </p:nvPicPr>
        <p:blipFill>
          <a:blip r:embed="rId2"/>
          <a:stretch>
            <a:fillRect/>
          </a:stretch>
        </p:blipFill>
        <p:spPr>
          <a:xfrm>
            <a:off x="7244655" y="3363456"/>
            <a:ext cx="141089" cy="141089"/>
          </a:xfrm>
          <a:prstGeom prst="rect">
            <a:avLst/>
          </a:prstGeom>
        </p:spPr>
      </p:pic>
      <p:sp>
        <p:nvSpPr>
          <p:cNvPr id="10" name="Text 6"/>
          <p:cNvSpPr/>
          <p:nvPr/>
        </p:nvSpPr>
        <p:spPr>
          <a:xfrm>
            <a:off x="8067794" y="3287077"/>
            <a:ext cx="3363397" cy="293846"/>
          </a:xfrm>
          <a:prstGeom prst="rect">
            <a:avLst/>
          </a:prstGeom>
          <a:noFill/>
          <a:ln/>
        </p:spPr>
        <p:txBody>
          <a:bodyPr wrap="none" lIns="0" tIns="0" rIns="0" bIns="0" rtlCol="0" anchor="t"/>
          <a:lstStyle/>
          <a:p>
            <a:pPr algn="l" indent="0" marL="0">
              <a:lnSpc>
                <a:spcPts val="2300"/>
              </a:lnSpc>
              <a:buNone/>
            </a:pPr>
            <a:r>
              <a:rPr lang="en-US" sz="1850" dirty="0">
                <a:solidFill>
                  <a:srgbClr val="15213F"/>
                </a:solidFill>
                <a:latin typeface="Roboto Slab" pitchFamily="34" charset="0"/>
                <a:ea typeface="Roboto Slab" pitchFamily="34" charset="-122"/>
                <a:cs typeface="Roboto Slab" pitchFamily="34" charset="-120"/>
              </a:rPr>
              <a:t>Recognizing Common Attacks</a:t>
            </a:r>
            <a:endParaRPr lang="en-US" sz="1850" dirty="0"/>
          </a:p>
        </p:txBody>
      </p:sp>
      <p:sp>
        <p:nvSpPr>
          <p:cNvPr id="11" name="Shape 7"/>
          <p:cNvSpPr/>
          <p:nvPr/>
        </p:nvSpPr>
        <p:spPr>
          <a:xfrm>
            <a:off x="6961823" y="4395549"/>
            <a:ext cx="376238" cy="22860"/>
          </a:xfrm>
          <a:prstGeom prst="roundRect">
            <a:avLst>
              <a:gd name="adj" fmla="val 123460"/>
            </a:avLst>
          </a:prstGeom>
          <a:solidFill>
            <a:srgbClr val="CFD2D8"/>
          </a:solidFill>
          <a:ln/>
        </p:spPr>
      </p:sp>
      <p:pic>
        <p:nvPicPr>
          <p:cNvPr id="12" name="Image 2" descr="preencoded.png">    </p:cNvPr>
          <p:cNvPicPr>
            <a:picLocks noChangeAspect="1"/>
          </p:cNvPicPr>
          <p:nvPr/>
        </p:nvPicPr>
        <p:blipFill>
          <a:blip r:embed="rId3"/>
          <a:stretch>
            <a:fillRect/>
          </a:stretch>
        </p:blipFill>
        <p:spPr>
          <a:xfrm>
            <a:off x="7244655" y="4336435"/>
            <a:ext cx="141089" cy="141089"/>
          </a:xfrm>
          <a:prstGeom prst="rect">
            <a:avLst/>
          </a:prstGeom>
        </p:spPr>
      </p:pic>
      <p:sp>
        <p:nvSpPr>
          <p:cNvPr id="13" name="Text 8"/>
          <p:cNvSpPr/>
          <p:nvPr/>
        </p:nvSpPr>
        <p:spPr>
          <a:xfrm>
            <a:off x="3603665" y="4260056"/>
            <a:ext cx="2958941" cy="293846"/>
          </a:xfrm>
          <a:prstGeom prst="rect">
            <a:avLst/>
          </a:prstGeom>
          <a:noFill/>
          <a:ln/>
        </p:spPr>
        <p:txBody>
          <a:bodyPr wrap="none" lIns="0" tIns="0" rIns="0" bIns="0" rtlCol="0" anchor="t"/>
          <a:lstStyle/>
          <a:p>
            <a:pPr algn="r" indent="0" marL="0">
              <a:lnSpc>
                <a:spcPts val="2300"/>
              </a:lnSpc>
              <a:buNone/>
            </a:pPr>
            <a:r>
              <a:rPr lang="en-US" sz="1850" dirty="0">
                <a:solidFill>
                  <a:srgbClr val="15213F"/>
                </a:solidFill>
                <a:latin typeface="Roboto Slab" pitchFamily="34" charset="0"/>
                <a:ea typeface="Roboto Slab" pitchFamily="34" charset="-122"/>
                <a:cs typeface="Roboto Slab" pitchFamily="34" charset="-120"/>
              </a:rPr>
              <a:t>Social Engineering Tactics</a:t>
            </a:r>
            <a:endParaRPr lang="en-US" sz="1850" dirty="0"/>
          </a:p>
        </p:txBody>
      </p:sp>
      <p:sp>
        <p:nvSpPr>
          <p:cNvPr id="14" name="Shape 9"/>
          <p:cNvSpPr/>
          <p:nvPr/>
        </p:nvSpPr>
        <p:spPr>
          <a:xfrm>
            <a:off x="7292340" y="5368647"/>
            <a:ext cx="376238" cy="22860"/>
          </a:xfrm>
          <a:prstGeom prst="roundRect">
            <a:avLst>
              <a:gd name="adj" fmla="val 123460"/>
            </a:avLst>
          </a:prstGeom>
          <a:solidFill>
            <a:srgbClr val="CFD2D8"/>
          </a:solidFill>
          <a:ln/>
        </p:spPr>
      </p:sp>
      <p:pic>
        <p:nvPicPr>
          <p:cNvPr id="15" name="Image 3" descr="preencoded.png">    </p:cNvPr>
          <p:cNvPicPr>
            <a:picLocks noChangeAspect="1"/>
          </p:cNvPicPr>
          <p:nvPr/>
        </p:nvPicPr>
        <p:blipFill>
          <a:blip r:embed="rId4"/>
          <a:stretch>
            <a:fillRect/>
          </a:stretch>
        </p:blipFill>
        <p:spPr>
          <a:xfrm>
            <a:off x="7244655" y="5309533"/>
            <a:ext cx="141089" cy="141089"/>
          </a:xfrm>
          <a:prstGeom prst="rect">
            <a:avLst/>
          </a:prstGeom>
        </p:spPr>
      </p:pic>
      <p:sp>
        <p:nvSpPr>
          <p:cNvPr id="16" name="Text 10"/>
          <p:cNvSpPr/>
          <p:nvPr/>
        </p:nvSpPr>
        <p:spPr>
          <a:xfrm>
            <a:off x="8067794" y="5233154"/>
            <a:ext cx="3128605" cy="293846"/>
          </a:xfrm>
          <a:prstGeom prst="rect">
            <a:avLst/>
          </a:prstGeom>
          <a:noFill/>
          <a:ln/>
        </p:spPr>
        <p:txBody>
          <a:bodyPr wrap="none" lIns="0" tIns="0" rIns="0" bIns="0" rtlCol="0" anchor="t"/>
          <a:lstStyle/>
          <a:p>
            <a:pPr algn="l" indent="0" marL="0">
              <a:lnSpc>
                <a:spcPts val="2300"/>
              </a:lnSpc>
              <a:buNone/>
            </a:pPr>
            <a:r>
              <a:rPr lang="en-US" sz="1850" dirty="0">
                <a:solidFill>
                  <a:srgbClr val="15213F"/>
                </a:solidFill>
                <a:latin typeface="Roboto Slab" pitchFamily="34" charset="0"/>
                <a:ea typeface="Roboto Slab" pitchFamily="34" charset="-122"/>
                <a:cs typeface="Roboto Slab" pitchFamily="34" charset="-120"/>
              </a:rPr>
              <a:t>Best Practices for Protection</a:t>
            </a:r>
            <a:endParaRPr lang="en-US" sz="1850" dirty="0"/>
          </a:p>
        </p:txBody>
      </p:sp>
      <p:sp>
        <p:nvSpPr>
          <p:cNvPr id="17" name="Shape 11"/>
          <p:cNvSpPr/>
          <p:nvPr/>
        </p:nvSpPr>
        <p:spPr>
          <a:xfrm>
            <a:off x="6961823" y="6341745"/>
            <a:ext cx="376238" cy="22860"/>
          </a:xfrm>
          <a:prstGeom prst="roundRect">
            <a:avLst>
              <a:gd name="adj" fmla="val 123460"/>
            </a:avLst>
          </a:prstGeom>
          <a:solidFill>
            <a:srgbClr val="CFD2D8"/>
          </a:solidFill>
          <a:ln/>
        </p:spPr>
      </p:sp>
      <p:pic>
        <p:nvPicPr>
          <p:cNvPr id="18" name="Image 4" descr="preencoded.png">    </p:cNvPr>
          <p:cNvPicPr>
            <a:picLocks noChangeAspect="1"/>
          </p:cNvPicPr>
          <p:nvPr/>
        </p:nvPicPr>
        <p:blipFill>
          <a:blip r:embed="rId5"/>
          <a:stretch>
            <a:fillRect/>
          </a:stretch>
        </p:blipFill>
        <p:spPr>
          <a:xfrm>
            <a:off x="7244655" y="6282630"/>
            <a:ext cx="141089" cy="141089"/>
          </a:xfrm>
          <a:prstGeom prst="rect">
            <a:avLst/>
          </a:prstGeom>
        </p:spPr>
      </p:pic>
      <p:sp>
        <p:nvSpPr>
          <p:cNvPr id="19" name="Text 12"/>
          <p:cNvSpPr/>
          <p:nvPr/>
        </p:nvSpPr>
        <p:spPr>
          <a:xfrm>
            <a:off x="2852738" y="6206252"/>
            <a:ext cx="3709868" cy="293846"/>
          </a:xfrm>
          <a:prstGeom prst="rect">
            <a:avLst/>
          </a:prstGeom>
          <a:noFill/>
          <a:ln/>
        </p:spPr>
        <p:txBody>
          <a:bodyPr wrap="none" lIns="0" tIns="0" rIns="0" bIns="0" rtlCol="0" anchor="t"/>
          <a:lstStyle/>
          <a:p>
            <a:pPr algn="r" indent="0" marL="0">
              <a:lnSpc>
                <a:spcPts val="2300"/>
              </a:lnSpc>
              <a:buNone/>
            </a:pPr>
            <a:r>
              <a:rPr lang="en-US" sz="1850" dirty="0">
                <a:solidFill>
                  <a:srgbClr val="15213F"/>
                </a:solidFill>
                <a:latin typeface="Roboto Slab" pitchFamily="34" charset="0"/>
                <a:ea typeface="Roboto Slab" pitchFamily="34" charset="-122"/>
                <a:cs typeface="Roboto Slab" pitchFamily="34" charset="-120"/>
              </a:rPr>
              <a:t>Interactive Learning &amp; Next Steps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21638" y="566976"/>
            <a:ext cx="5155168" cy="644366"/>
          </a:xfrm>
          <a:prstGeom prst="rect">
            <a:avLst/>
          </a:prstGeom>
          <a:noFill/>
          <a:ln/>
        </p:spPr>
        <p:txBody>
          <a:bodyPr wrap="none" lIns="0" tIns="0" rIns="0" bIns="0" rtlCol="0" anchor="t"/>
          <a:lstStyle/>
          <a:p>
            <a:pPr algn="l" indent="0" marL="0">
              <a:lnSpc>
                <a:spcPts val="5050"/>
              </a:lnSpc>
              <a:buNone/>
            </a:pPr>
            <a:r>
              <a:rPr lang="en-US" sz="4050" dirty="0">
                <a:solidFill>
                  <a:srgbClr val="3257B8"/>
                </a:solidFill>
                <a:latin typeface="Roboto Slab" pitchFamily="34" charset="0"/>
                <a:ea typeface="Roboto Slab" pitchFamily="34" charset="-122"/>
                <a:cs typeface="Roboto Slab" pitchFamily="34" charset="-120"/>
              </a:rPr>
              <a:t>What is Phishing?</a:t>
            </a:r>
            <a:endParaRPr lang="en-US" sz="4050" dirty="0"/>
          </a:p>
        </p:txBody>
      </p:sp>
      <p:sp>
        <p:nvSpPr>
          <p:cNvPr id="3" name="Text 1"/>
          <p:cNvSpPr/>
          <p:nvPr/>
        </p:nvSpPr>
        <p:spPr>
          <a:xfrm>
            <a:off x="721638" y="1706047"/>
            <a:ext cx="6342102" cy="1649611"/>
          </a:xfrm>
          <a:prstGeom prst="rect">
            <a:avLst/>
          </a:prstGeom>
          <a:noFill/>
          <a:ln/>
        </p:spPr>
        <p:txBody>
          <a:bodyPr wrap="square" lIns="0" tIns="0" rIns="0" bIns="0" rtlCol="0" anchor="t"/>
          <a:lstStyle/>
          <a:p>
            <a:pPr algn="l" indent="0" marL="0">
              <a:lnSpc>
                <a:spcPts val="2550"/>
              </a:lnSpc>
              <a:buNone/>
            </a:pPr>
            <a:r>
              <a:rPr lang="en-US" sz="1600" dirty="0">
                <a:solidFill>
                  <a:srgbClr val="15213F"/>
                </a:solidFill>
                <a:latin typeface="Roboto" pitchFamily="34" charset="0"/>
                <a:ea typeface="Roboto" pitchFamily="34" charset="-122"/>
                <a:cs typeface="Roboto" pitchFamily="34" charset="-120"/>
              </a:rPr>
              <a:t>Phishing is a type of cyberattack where attackers impersonate trusted entities to trick individuals into revealing sensitive information, such as usernames, passwords, or credit card details. These attacks often come through emails, text messages, or even phone calls.</a:t>
            </a:r>
            <a:endParaRPr lang="en-US" sz="1600" dirty="0"/>
          </a:p>
        </p:txBody>
      </p:sp>
      <p:sp>
        <p:nvSpPr>
          <p:cNvPr id="4" name="Text 2"/>
          <p:cNvSpPr/>
          <p:nvPr/>
        </p:nvSpPr>
        <p:spPr>
          <a:xfrm>
            <a:off x="721638" y="3541157"/>
            <a:ext cx="6342102" cy="989767"/>
          </a:xfrm>
          <a:prstGeom prst="rect">
            <a:avLst/>
          </a:prstGeom>
          <a:noFill/>
          <a:ln/>
        </p:spPr>
        <p:txBody>
          <a:bodyPr wrap="square" lIns="0" tIns="0" rIns="0" bIns="0" rtlCol="0" anchor="t"/>
          <a:lstStyle/>
          <a:p>
            <a:pPr algn="l" indent="0" marL="0">
              <a:lnSpc>
                <a:spcPts val="2550"/>
              </a:lnSpc>
              <a:buNone/>
            </a:pPr>
            <a:r>
              <a:rPr lang="en-US" sz="1600" dirty="0">
                <a:solidFill>
                  <a:srgbClr val="15213F"/>
                </a:solidFill>
                <a:latin typeface="Roboto" pitchFamily="34" charset="0"/>
                <a:ea typeface="Roboto" pitchFamily="34" charset="-122"/>
                <a:cs typeface="Roboto" pitchFamily="34" charset="-120"/>
              </a:rPr>
              <a:t>The goal is to deceive you into clicking malicious links, opening infected attachments, or providing personal data directly to the attacker.</a:t>
            </a:r>
            <a:endParaRPr lang="en-US" sz="1600" dirty="0"/>
          </a:p>
        </p:txBody>
      </p:sp>
      <p:pic>
        <p:nvPicPr>
          <p:cNvPr id="5" name="Image 0" descr="preencoded.png">    </p:cNvPr>
          <p:cNvPicPr>
            <a:picLocks noChangeAspect="1"/>
          </p:cNvPicPr>
          <p:nvPr/>
        </p:nvPicPr>
        <p:blipFill>
          <a:blip r:embed="rId1"/>
          <a:stretch>
            <a:fillRect/>
          </a:stretch>
        </p:blipFill>
        <p:spPr>
          <a:xfrm>
            <a:off x="7574280" y="1752481"/>
            <a:ext cx="6342102" cy="634210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972026"/>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3257B8"/>
                </a:solidFill>
                <a:latin typeface="Roboto Slab" pitchFamily="34" charset="0"/>
                <a:ea typeface="Roboto Slab" pitchFamily="34" charset="-122"/>
                <a:cs typeface="Roboto Slab" pitchFamily="34" charset="-120"/>
              </a:rPr>
              <a:t>Recognizing Phishing Emails and Fake Websites</a:t>
            </a:r>
            <a:endParaRPr lang="en-US" sz="4450" dirty="0"/>
          </a:p>
        </p:txBody>
      </p:sp>
      <p:sp>
        <p:nvSpPr>
          <p:cNvPr id="3" name="Shape 1"/>
          <p:cNvSpPr/>
          <p:nvPr/>
        </p:nvSpPr>
        <p:spPr>
          <a:xfrm>
            <a:off x="793790" y="2843213"/>
            <a:ext cx="6407944" cy="2093714"/>
          </a:xfrm>
          <a:prstGeom prst="roundRect">
            <a:avLst>
              <a:gd name="adj" fmla="val 6988"/>
            </a:avLst>
          </a:prstGeom>
          <a:solidFill>
            <a:srgbClr val="FBFCFE"/>
          </a:solidFill>
          <a:ln w="30480">
            <a:solidFill>
              <a:srgbClr val="CFD2D8"/>
            </a:solidFill>
            <a:prstDash val="solid"/>
          </a:ln>
        </p:spPr>
      </p:sp>
      <p:pic>
        <p:nvPicPr>
          <p:cNvPr id="4" name="Image 0" descr="preencoded.png">    </p:cNvPr>
          <p:cNvPicPr>
            <a:picLocks noChangeAspect="1"/>
          </p:cNvPicPr>
          <p:nvPr/>
        </p:nvPicPr>
        <p:blipFill>
          <a:blip r:embed="rId1"/>
          <a:stretch>
            <a:fillRect/>
          </a:stretch>
        </p:blipFill>
        <p:spPr>
          <a:xfrm>
            <a:off x="763310" y="2843213"/>
            <a:ext cx="121920" cy="2093714"/>
          </a:xfrm>
          <a:prstGeom prst="rect">
            <a:avLst/>
          </a:prstGeom>
        </p:spPr>
      </p:pic>
      <p:sp>
        <p:nvSpPr>
          <p:cNvPr id="5" name="Text 2"/>
          <p:cNvSpPr/>
          <p:nvPr/>
        </p:nvSpPr>
        <p:spPr>
          <a:xfrm>
            <a:off x="1142524" y="310050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5213F"/>
                </a:solidFill>
                <a:latin typeface="Roboto Slab" pitchFamily="34" charset="0"/>
                <a:ea typeface="Roboto Slab" pitchFamily="34" charset="-122"/>
                <a:cs typeface="Roboto Slab" pitchFamily="34" charset="-120"/>
              </a:rPr>
              <a:t>Suspicious Links</a:t>
            </a:r>
            <a:endParaRPr lang="en-US" sz="2200" dirty="0"/>
          </a:p>
        </p:txBody>
      </p:sp>
      <p:sp>
        <p:nvSpPr>
          <p:cNvPr id="6" name="Text 3"/>
          <p:cNvSpPr/>
          <p:nvPr/>
        </p:nvSpPr>
        <p:spPr>
          <a:xfrm>
            <a:off x="1142524" y="3590925"/>
            <a:ext cx="5801916" cy="1088708"/>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Hover over links to check the URL before clicking. Look for mismatches between the displayed text and the actual destination.</a:t>
            </a:r>
            <a:endParaRPr lang="en-US" sz="1750" dirty="0"/>
          </a:p>
        </p:txBody>
      </p:sp>
      <p:sp>
        <p:nvSpPr>
          <p:cNvPr id="7" name="Shape 4"/>
          <p:cNvSpPr/>
          <p:nvPr/>
        </p:nvSpPr>
        <p:spPr>
          <a:xfrm>
            <a:off x="7428548" y="2843213"/>
            <a:ext cx="6408063" cy="2093714"/>
          </a:xfrm>
          <a:prstGeom prst="roundRect">
            <a:avLst>
              <a:gd name="adj" fmla="val 6988"/>
            </a:avLst>
          </a:prstGeom>
          <a:solidFill>
            <a:srgbClr val="FBFCFE"/>
          </a:solidFill>
          <a:ln w="30480">
            <a:solidFill>
              <a:srgbClr val="CFD2D8"/>
            </a:solidFill>
            <a:prstDash val="solid"/>
          </a:ln>
        </p:spPr>
      </p:sp>
      <p:pic>
        <p:nvPicPr>
          <p:cNvPr id="8" name="Image 1" descr="preencoded.png">    </p:cNvPr>
          <p:cNvPicPr>
            <a:picLocks noChangeAspect="1"/>
          </p:cNvPicPr>
          <p:nvPr/>
        </p:nvPicPr>
        <p:blipFill>
          <a:blip r:embed="rId2"/>
          <a:stretch>
            <a:fillRect/>
          </a:stretch>
        </p:blipFill>
        <p:spPr>
          <a:xfrm>
            <a:off x="7398067" y="2843213"/>
            <a:ext cx="121920" cy="2093714"/>
          </a:xfrm>
          <a:prstGeom prst="rect">
            <a:avLst/>
          </a:prstGeom>
        </p:spPr>
      </p:pic>
      <p:sp>
        <p:nvSpPr>
          <p:cNvPr id="9" name="Text 5"/>
          <p:cNvSpPr/>
          <p:nvPr/>
        </p:nvSpPr>
        <p:spPr>
          <a:xfrm>
            <a:off x="7777282" y="3100507"/>
            <a:ext cx="3383280" cy="354330"/>
          </a:xfrm>
          <a:prstGeom prst="rect">
            <a:avLst/>
          </a:prstGeom>
          <a:noFill/>
          <a:ln/>
        </p:spPr>
        <p:txBody>
          <a:bodyPr wrap="none" lIns="0" tIns="0" rIns="0" bIns="0" rtlCol="0" anchor="t"/>
          <a:lstStyle/>
          <a:p>
            <a:pPr algn="l" indent="0" marL="0">
              <a:lnSpc>
                <a:spcPts val="2750"/>
              </a:lnSpc>
              <a:buNone/>
            </a:pPr>
            <a:r>
              <a:rPr lang="en-US" sz="2200" dirty="0">
                <a:solidFill>
                  <a:srgbClr val="15213F"/>
                </a:solidFill>
                <a:latin typeface="Roboto Slab" pitchFamily="34" charset="0"/>
                <a:ea typeface="Roboto Slab" pitchFamily="34" charset="-122"/>
                <a:cs typeface="Roboto Slab" pitchFamily="34" charset="-120"/>
              </a:rPr>
              <a:t>Poor Grammar &amp; Spelling</a:t>
            </a:r>
            <a:endParaRPr lang="en-US" sz="2200" dirty="0"/>
          </a:p>
        </p:txBody>
      </p:sp>
      <p:sp>
        <p:nvSpPr>
          <p:cNvPr id="10" name="Text 6"/>
          <p:cNvSpPr/>
          <p:nvPr/>
        </p:nvSpPr>
        <p:spPr>
          <a:xfrm>
            <a:off x="7777282" y="3590925"/>
            <a:ext cx="5802035" cy="1088708"/>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Legitimate organizations typically have professional communications. Errors are a common red flag in phishing attempts.</a:t>
            </a:r>
            <a:endParaRPr lang="en-US" sz="1750" dirty="0"/>
          </a:p>
        </p:txBody>
      </p:sp>
      <p:sp>
        <p:nvSpPr>
          <p:cNvPr id="11" name="Shape 7"/>
          <p:cNvSpPr/>
          <p:nvPr/>
        </p:nvSpPr>
        <p:spPr>
          <a:xfrm>
            <a:off x="793790" y="5163741"/>
            <a:ext cx="6407944" cy="2093714"/>
          </a:xfrm>
          <a:prstGeom prst="roundRect">
            <a:avLst>
              <a:gd name="adj" fmla="val 6988"/>
            </a:avLst>
          </a:prstGeom>
          <a:solidFill>
            <a:srgbClr val="FBFCFE"/>
          </a:solidFill>
          <a:ln w="30480">
            <a:solidFill>
              <a:srgbClr val="CFD2D8"/>
            </a:solidFill>
            <a:prstDash val="solid"/>
          </a:ln>
        </p:spPr>
      </p:sp>
      <p:pic>
        <p:nvPicPr>
          <p:cNvPr id="12" name="Image 2" descr="preencoded.png">    </p:cNvPr>
          <p:cNvPicPr>
            <a:picLocks noChangeAspect="1"/>
          </p:cNvPicPr>
          <p:nvPr/>
        </p:nvPicPr>
        <p:blipFill>
          <a:blip r:embed="rId3"/>
          <a:stretch>
            <a:fillRect/>
          </a:stretch>
        </p:blipFill>
        <p:spPr>
          <a:xfrm>
            <a:off x="763310" y="5163741"/>
            <a:ext cx="121920" cy="2093714"/>
          </a:xfrm>
          <a:prstGeom prst="rect">
            <a:avLst/>
          </a:prstGeom>
        </p:spPr>
      </p:pic>
      <p:sp>
        <p:nvSpPr>
          <p:cNvPr id="13" name="Text 8"/>
          <p:cNvSpPr/>
          <p:nvPr/>
        </p:nvSpPr>
        <p:spPr>
          <a:xfrm>
            <a:off x="1142524" y="5421035"/>
            <a:ext cx="2946321" cy="354330"/>
          </a:xfrm>
          <a:prstGeom prst="rect">
            <a:avLst/>
          </a:prstGeom>
          <a:noFill/>
          <a:ln/>
        </p:spPr>
        <p:txBody>
          <a:bodyPr wrap="none" lIns="0" tIns="0" rIns="0" bIns="0" rtlCol="0" anchor="t"/>
          <a:lstStyle/>
          <a:p>
            <a:pPr algn="l" indent="0" marL="0">
              <a:lnSpc>
                <a:spcPts val="2750"/>
              </a:lnSpc>
              <a:buNone/>
            </a:pPr>
            <a:r>
              <a:rPr lang="en-US" sz="2200" dirty="0">
                <a:solidFill>
                  <a:srgbClr val="15213F"/>
                </a:solidFill>
                <a:latin typeface="Roboto Slab" pitchFamily="34" charset="0"/>
                <a:ea typeface="Roboto Slab" pitchFamily="34" charset="-122"/>
                <a:cs typeface="Roboto Slab" pitchFamily="34" charset="-120"/>
              </a:rPr>
              <a:t>Mismatched Domains</a:t>
            </a:r>
            <a:endParaRPr lang="en-US" sz="2200" dirty="0"/>
          </a:p>
        </p:txBody>
      </p:sp>
      <p:sp>
        <p:nvSpPr>
          <p:cNvPr id="14" name="Text 9"/>
          <p:cNvSpPr/>
          <p:nvPr/>
        </p:nvSpPr>
        <p:spPr>
          <a:xfrm>
            <a:off x="1142524" y="5911453"/>
            <a:ext cx="5801916" cy="1088708"/>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The sender's email address or website domain may look similar but won't be exact. For example, "amaz0n.com" instead of "amazon.com."</a:t>
            </a:r>
            <a:endParaRPr lang="en-US" sz="1750" dirty="0"/>
          </a:p>
        </p:txBody>
      </p:sp>
      <p:sp>
        <p:nvSpPr>
          <p:cNvPr id="15" name="Shape 10"/>
          <p:cNvSpPr/>
          <p:nvPr/>
        </p:nvSpPr>
        <p:spPr>
          <a:xfrm>
            <a:off x="7428548" y="5163741"/>
            <a:ext cx="6408063" cy="2093714"/>
          </a:xfrm>
          <a:prstGeom prst="roundRect">
            <a:avLst>
              <a:gd name="adj" fmla="val 6988"/>
            </a:avLst>
          </a:prstGeom>
          <a:solidFill>
            <a:srgbClr val="FBFCFE"/>
          </a:solidFill>
          <a:ln w="30480">
            <a:solidFill>
              <a:srgbClr val="CFD2D8"/>
            </a:solidFill>
            <a:prstDash val="solid"/>
          </a:ln>
        </p:spPr>
      </p:sp>
      <p:pic>
        <p:nvPicPr>
          <p:cNvPr id="16" name="Image 3" descr="preencoded.png">    </p:cNvPr>
          <p:cNvPicPr>
            <a:picLocks noChangeAspect="1"/>
          </p:cNvPicPr>
          <p:nvPr/>
        </p:nvPicPr>
        <p:blipFill>
          <a:blip r:embed="rId4"/>
          <a:stretch>
            <a:fillRect/>
          </a:stretch>
        </p:blipFill>
        <p:spPr>
          <a:xfrm>
            <a:off x="7398067" y="5163741"/>
            <a:ext cx="121920" cy="2093714"/>
          </a:xfrm>
          <a:prstGeom prst="rect">
            <a:avLst/>
          </a:prstGeom>
        </p:spPr>
      </p:pic>
      <p:sp>
        <p:nvSpPr>
          <p:cNvPr id="17" name="Text 11"/>
          <p:cNvSpPr/>
          <p:nvPr/>
        </p:nvSpPr>
        <p:spPr>
          <a:xfrm>
            <a:off x="7777282" y="542103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5213F"/>
                </a:solidFill>
                <a:latin typeface="Roboto Slab" pitchFamily="34" charset="0"/>
                <a:ea typeface="Roboto Slab" pitchFamily="34" charset="-122"/>
                <a:cs typeface="Roboto Slab" pitchFamily="34" charset="-120"/>
              </a:rPr>
              <a:t>Generic Greetings</a:t>
            </a:r>
            <a:endParaRPr lang="en-US" sz="2200" dirty="0"/>
          </a:p>
        </p:txBody>
      </p:sp>
      <p:sp>
        <p:nvSpPr>
          <p:cNvPr id="18" name="Text 12"/>
          <p:cNvSpPr/>
          <p:nvPr/>
        </p:nvSpPr>
        <p:spPr>
          <a:xfrm>
            <a:off x="7777282" y="5911453"/>
            <a:ext cx="5802035" cy="1088708"/>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Many phishing emails use generic greetings like "Dear Customer" instead of your name, indicating a mass unsolicited email.</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573054"/>
            <a:ext cx="12912090" cy="708779"/>
          </a:xfrm>
          <a:prstGeom prst="rect">
            <a:avLst/>
          </a:prstGeom>
          <a:noFill/>
          <a:ln/>
        </p:spPr>
        <p:txBody>
          <a:bodyPr wrap="none" lIns="0" tIns="0" rIns="0" bIns="0" rtlCol="0" anchor="t"/>
          <a:lstStyle/>
          <a:p>
            <a:pPr algn="l" indent="0" marL="0">
              <a:lnSpc>
                <a:spcPts val="5550"/>
              </a:lnSpc>
              <a:buNone/>
            </a:pPr>
            <a:r>
              <a:rPr lang="en-US" sz="4450" dirty="0">
                <a:solidFill>
                  <a:srgbClr val="3257B8"/>
                </a:solidFill>
                <a:latin typeface="Roboto Slab" pitchFamily="34" charset="0"/>
                <a:ea typeface="Roboto Slab" pitchFamily="34" charset="-122"/>
                <a:cs typeface="Roboto Slab" pitchFamily="34" charset="-120"/>
              </a:rPr>
              <a:t>The Art of Deception: Social Engineering Tactics</a:t>
            </a:r>
            <a:endParaRPr lang="en-US" sz="4450" dirty="0"/>
          </a:p>
        </p:txBody>
      </p:sp>
      <p:sp>
        <p:nvSpPr>
          <p:cNvPr id="3" name="Text 1"/>
          <p:cNvSpPr/>
          <p:nvPr/>
        </p:nvSpPr>
        <p:spPr>
          <a:xfrm>
            <a:off x="793790" y="2735461"/>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Attackers often leverage psychological manipulation to exploit human vulnerabilities. Understanding these tactics is crucial.</a:t>
            </a:r>
            <a:endParaRPr lang="en-US" sz="1750" dirty="0"/>
          </a:p>
        </p:txBody>
      </p:sp>
      <p:sp>
        <p:nvSpPr>
          <p:cNvPr id="4" name="Shape 2"/>
          <p:cNvSpPr/>
          <p:nvPr/>
        </p:nvSpPr>
        <p:spPr>
          <a:xfrm>
            <a:off x="793790" y="3353514"/>
            <a:ext cx="4196358" cy="3302913"/>
          </a:xfrm>
          <a:prstGeom prst="roundRect">
            <a:avLst>
              <a:gd name="adj" fmla="val 1030"/>
            </a:avLst>
          </a:prstGeom>
          <a:solidFill>
            <a:srgbClr val="E9ECF2"/>
          </a:solidFill>
          <a:ln/>
        </p:spPr>
      </p:sp>
      <p:sp>
        <p:nvSpPr>
          <p:cNvPr id="5" name="Shape 3"/>
          <p:cNvSpPr/>
          <p:nvPr/>
        </p:nvSpPr>
        <p:spPr>
          <a:xfrm>
            <a:off x="1020604" y="3580328"/>
            <a:ext cx="680442" cy="680442"/>
          </a:xfrm>
          <a:prstGeom prst="roundRect">
            <a:avLst>
              <a:gd name="adj" fmla="val 13436980"/>
            </a:avLst>
          </a:prstGeom>
          <a:solidFill>
            <a:srgbClr val="2D4DF2"/>
          </a:solidFill>
          <a:ln/>
        </p:spPr>
      </p:sp>
      <p:pic>
        <p:nvPicPr>
          <p:cNvPr id="6" name="Image 0" descr="preencoded.png">    </p:cNvPr>
          <p:cNvPicPr>
            <a:picLocks noChangeAspect="1"/>
          </p:cNvPicPr>
          <p:nvPr/>
        </p:nvPicPr>
        <p:blipFill>
          <a:blip r:embed="rId1"/>
          <a:stretch>
            <a:fillRect/>
          </a:stretch>
        </p:blipFill>
        <p:spPr>
          <a:xfrm>
            <a:off x="1207770" y="3729157"/>
            <a:ext cx="306110" cy="382667"/>
          </a:xfrm>
          <a:prstGeom prst="rect">
            <a:avLst/>
          </a:prstGeom>
        </p:spPr>
      </p:pic>
      <p:sp>
        <p:nvSpPr>
          <p:cNvPr id="7" name="Text 4"/>
          <p:cNvSpPr/>
          <p:nvPr/>
        </p:nvSpPr>
        <p:spPr>
          <a:xfrm>
            <a:off x="1020604" y="448758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5213F"/>
                </a:solidFill>
                <a:latin typeface="Roboto Slab" pitchFamily="34" charset="0"/>
                <a:ea typeface="Roboto Slab" pitchFamily="34" charset="-122"/>
                <a:cs typeface="Roboto Slab" pitchFamily="34" charset="-120"/>
              </a:rPr>
              <a:t>Urgency</a:t>
            </a:r>
            <a:endParaRPr lang="en-US" sz="2200" dirty="0"/>
          </a:p>
        </p:txBody>
      </p:sp>
      <p:sp>
        <p:nvSpPr>
          <p:cNvPr id="8" name="Text 5"/>
          <p:cNvSpPr/>
          <p:nvPr/>
        </p:nvSpPr>
        <p:spPr>
          <a:xfrm>
            <a:off x="1020604" y="4978003"/>
            <a:ext cx="3742730" cy="1451610"/>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Creating a false sense of urgency (e.g., "Act now or your account will be suspended!") to rush your decision-making.</a:t>
            </a:r>
            <a:endParaRPr lang="en-US" sz="1750" dirty="0"/>
          </a:p>
        </p:txBody>
      </p:sp>
      <p:sp>
        <p:nvSpPr>
          <p:cNvPr id="9" name="Shape 6"/>
          <p:cNvSpPr/>
          <p:nvPr/>
        </p:nvSpPr>
        <p:spPr>
          <a:xfrm>
            <a:off x="5216962" y="3353514"/>
            <a:ext cx="4196358" cy="3302913"/>
          </a:xfrm>
          <a:prstGeom prst="roundRect">
            <a:avLst>
              <a:gd name="adj" fmla="val 1030"/>
            </a:avLst>
          </a:prstGeom>
          <a:solidFill>
            <a:srgbClr val="E9ECF2"/>
          </a:solidFill>
          <a:ln/>
        </p:spPr>
      </p:sp>
      <p:sp>
        <p:nvSpPr>
          <p:cNvPr id="10" name="Shape 7"/>
          <p:cNvSpPr/>
          <p:nvPr/>
        </p:nvSpPr>
        <p:spPr>
          <a:xfrm>
            <a:off x="5443776" y="3580328"/>
            <a:ext cx="680442" cy="680442"/>
          </a:xfrm>
          <a:prstGeom prst="roundRect">
            <a:avLst>
              <a:gd name="adj" fmla="val 13436980"/>
            </a:avLst>
          </a:prstGeom>
          <a:solidFill>
            <a:srgbClr val="018CE1"/>
          </a:solidFill>
          <a:ln/>
        </p:spPr>
      </p:sp>
      <p:pic>
        <p:nvPicPr>
          <p:cNvPr id="11" name="Image 1" descr="preencoded.png">    </p:cNvPr>
          <p:cNvPicPr>
            <a:picLocks noChangeAspect="1"/>
          </p:cNvPicPr>
          <p:nvPr/>
        </p:nvPicPr>
        <p:blipFill>
          <a:blip r:embed="rId2"/>
          <a:stretch>
            <a:fillRect/>
          </a:stretch>
        </p:blipFill>
        <p:spPr>
          <a:xfrm>
            <a:off x="5630942" y="3729157"/>
            <a:ext cx="306110" cy="382667"/>
          </a:xfrm>
          <a:prstGeom prst="rect">
            <a:avLst/>
          </a:prstGeom>
        </p:spPr>
      </p:pic>
      <p:sp>
        <p:nvSpPr>
          <p:cNvPr id="12" name="Text 8"/>
          <p:cNvSpPr/>
          <p:nvPr/>
        </p:nvSpPr>
        <p:spPr>
          <a:xfrm>
            <a:off x="5443776" y="448758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5213F"/>
                </a:solidFill>
                <a:latin typeface="Roboto Slab" pitchFamily="34" charset="0"/>
                <a:ea typeface="Roboto Slab" pitchFamily="34" charset="-122"/>
                <a:cs typeface="Roboto Slab" pitchFamily="34" charset="-120"/>
              </a:rPr>
              <a:t>Fear</a:t>
            </a:r>
            <a:endParaRPr lang="en-US" sz="2200" dirty="0"/>
          </a:p>
        </p:txBody>
      </p:sp>
      <p:sp>
        <p:nvSpPr>
          <p:cNvPr id="13" name="Text 9"/>
          <p:cNvSpPr/>
          <p:nvPr/>
        </p:nvSpPr>
        <p:spPr>
          <a:xfrm>
            <a:off x="5443776" y="4978003"/>
            <a:ext cx="3742730" cy="1451610"/>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Threatening negative consequences (e.g., "Your computer has been infected," "Legal action will be taken") to induce panic.</a:t>
            </a:r>
            <a:endParaRPr lang="en-US" sz="1750" dirty="0"/>
          </a:p>
        </p:txBody>
      </p:sp>
      <p:sp>
        <p:nvSpPr>
          <p:cNvPr id="14" name="Shape 10"/>
          <p:cNvSpPr/>
          <p:nvPr/>
        </p:nvSpPr>
        <p:spPr>
          <a:xfrm>
            <a:off x="9640133" y="3353514"/>
            <a:ext cx="4196358" cy="3302913"/>
          </a:xfrm>
          <a:prstGeom prst="roundRect">
            <a:avLst>
              <a:gd name="adj" fmla="val 1030"/>
            </a:avLst>
          </a:prstGeom>
          <a:solidFill>
            <a:srgbClr val="E9ECF2"/>
          </a:solidFill>
          <a:ln/>
        </p:spPr>
      </p:sp>
      <p:sp>
        <p:nvSpPr>
          <p:cNvPr id="15" name="Shape 11"/>
          <p:cNvSpPr/>
          <p:nvPr/>
        </p:nvSpPr>
        <p:spPr>
          <a:xfrm>
            <a:off x="9866948" y="3580328"/>
            <a:ext cx="680442" cy="680442"/>
          </a:xfrm>
          <a:prstGeom prst="roundRect">
            <a:avLst>
              <a:gd name="adj" fmla="val 13436980"/>
            </a:avLst>
          </a:prstGeom>
          <a:solidFill>
            <a:srgbClr val="DA33BF"/>
          </a:solidFill>
          <a:ln/>
        </p:spPr>
      </p:sp>
      <p:pic>
        <p:nvPicPr>
          <p:cNvPr id="16" name="Image 2" descr="preencoded.png">    </p:cNvPr>
          <p:cNvPicPr>
            <a:picLocks noChangeAspect="1"/>
          </p:cNvPicPr>
          <p:nvPr/>
        </p:nvPicPr>
        <p:blipFill>
          <a:blip r:embed="rId3"/>
          <a:stretch>
            <a:fillRect/>
          </a:stretch>
        </p:blipFill>
        <p:spPr>
          <a:xfrm>
            <a:off x="10054114" y="3729157"/>
            <a:ext cx="306110" cy="382667"/>
          </a:xfrm>
          <a:prstGeom prst="rect">
            <a:avLst/>
          </a:prstGeom>
        </p:spPr>
      </p:pic>
      <p:sp>
        <p:nvSpPr>
          <p:cNvPr id="17" name="Text 12"/>
          <p:cNvSpPr/>
          <p:nvPr/>
        </p:nvSpPr>
        <p:spPr>
          <a:xfrm>
            <a:off x="9866948" y="448758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5213F"/>
                </a:solidFill>
                <a:latin typeface="Roboto Slab" pitchFamily="34" charset="0"/>
                <a:ea typeface="Roboto Slab" pitchFamily="34" charset="-122"/>
                <a:cs typeface="Roboto Slab" pitchFamily="34" charset="-120"/>
              </a:rPr>
              <a:t>Authority</a:t>
            </a:r>
            <a:endParaRPr lang="en-US" sz="2200" dirty="0"/>
          </a:p>
        </p:txBody>
      </p:sp>
      <p:sp>
        <p:nvSpPr>
          <p:cNvPr id="18" name="Text 13"/>
          <p:cNvSpPr/>
          <p:nvPr/>
        </p:nvSpPr>
        <p:spPr>
          <a:xfrm>
            <a:off x="9866948" y="4978003"/>
            <a:ext cx="3742730" cy="1451610"/>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Impersonating authority figures (e.g., CEO, IT Support, government agencies) to command compliance without question.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2713" y="591383"/>
            <a:ext cx="7152203" cy="672108"/>
          </a:xfrm>
          <a:prstGeom prst="rect">
            <a:avLst/>
          </a:prstGeom>
          <a:noFill/>
          <a:ln/>
        </p:spPr>
        <p:txBody>
          <a:bodyPr wrap="none" lIns="0" tIns="0" rIns="0" bIns="0" rtlCol="0" anchor="t"/>
          <a:lstStyle/>
          <a:p>
            <a:pPr algn="l" indent="0" marL="0">
              <a:lnSpc>
                <a:spcPts val="5250"/>
              </a:lnSpc>
              <a:buNone/>
            </a:pPr>
            <a:r>
              <a:rPr lang="en-US" sz="4200" dirty="0">
                <a:solidFill>
                  <a:srgbClr val="3257B8"/>
                </a:solidFill>
                <a:latin typeface="Roboto Slab" pitchFamily="34" charset="0"/>
                <a:ea typeface="Roboto Slab" pitchFamily="34" charset="-122"/>
                <a:cs typeface="Roboto Slab" pitchFamily="34" charset="-120"/>
              </a:rPr>
              <a:t>Best Practices for Protection</a:t>
            </a:r>
            <a:endParaRPr lang="en-US" sz="4200" dirty="0"/>
          </a:p>
        </p:txBody>
      </p:sp>
      <p:sp>
        <p:nvSpPr>
          <p:cNvPr id="3" name="Text 1"/>
          <p:cNvSpPr/>
          <p:nvPr/>
        </p:nvSpPr>
        <p:spPr>
          <a:xfrm>
            <a:off x="752713" y="1693545"/>
            <a:ext cx="13124974" cy="343972"/>
          </a:xfrm>
          <a:prstGeom prst="rect">
            <a:avLst/>
          </a:prstGeom>
          <a:noFill/>
          <a:ln/>
        </p:spPr>
        <p:txBody>
          <a:bodyPr wrap="none" lIns="0" tIns="0" rIns="0" bIns="0" rtlCol="0" anchor="t"/>
          <a:lstStyle/>
          <a:p>
            <a:pPr algn="l" indent="0" marL="0">
              <a:lnSpc>
                <a:spcPts val="2700"/>
              </a:lnSpc>
              <a:buNone/>
            </a:pPr>
            <a:r>
              <a:rPr lang="en-US" sz="1650" dirty="0">
                <a:solidFill>
                  <a:srgbClr val="15213F"/>
                </a:solidFill>
                <a:latin typeface="Roboto" pitchFamily="34" charset="0"/>
                <a:ea typeface="Roboto" pitchFamily="34" charset="-122"/>
                <a:cs typeface="Roboto" pitchFamily="34" charset="-120"/>
              </a:rPr>
              <a:t>Empower yourself with these essential habits to safeguard your digital presence.</a:t>
            </a:r>
            <a:endParaRPr lang="en-US" sz="1650" dirty="0"/>
          </a:p>
        </p:txBody>
      </p:sp>
      <p:sp>
        <p:nvSpPr>
          <p:cNvPr id="4" name="Shape 2"/>
          <p:cNvSpPr/>
          <p:nvPr/>
        </p:nvSpPr>
        <p:spPr>
          <a:xfrm>
            <a:off x="752713" y="2279452"/>
            <a:ext cx="6454973" cy="645200"/>
          </a:xfrm>
          <a:prstGeom prst="roundRect">
            <a:avLst>
              <a:gd name="adj" fmla="val 480026"/>
            </a:avLst>
          </a:prstGeom>
          <a:solidFill>
            <a:srgbClr val="E9ECF2"/>
          </a:solidFill>
          <a:ln/>
        </p:spPr>
      </p:sp>
      <p:sp>
        <p:nvSpPr>
          <p:cNvPr id="5" name="Text 3"/>
          <p:cNvSpPr/>
          <p:nvPr/>
        </p:nvSpPr>
        <p:spPr>
          <a:xfrm>
            <a:off x="3818930" y="2400419"/>
            <a:ext cx="322540" cy="403265"/>
          </a:xfrm>
          <a:prstGeom prst="rect">
            <a:avLst/>
          </a:prstGeom>
          <a:noFill/>
          <a:ln/>
        </p:spPr>
        <p:txBody>
          <a:bodyPr wrap="none" lIns="0" tIns="0" rIns="0" bIns="0" rtlCol="0" anchor="t"/>
          <a:lstStyle/>
          <a:p>
            <a:pPr algn="l" indent="0" marL="0">
              <a:lnSpc>
                <a:spcPts val="2500"/>
              </a:lnSpc>
              <a:buNone/>
            </a:pPr>
            <a:r>
              <a:rPr lang="en-US" sz="2500" dirty="0">
                <a:solidFill>
                  <a:srgbClr val="15213F"/>
                </a:solidFill>
                <a:latin typeface="Roboto Slab" pitchFamily="34" charset="0"/>
                <a:ea typeface="Roboto Slab" pitchFamily="34" charset="-122"/>
                <a:cs typeface="Roboto Slab" pitchFamily="34" charset="-120"/>
              </a:rPr>
              <a:t>1</a:t>
            </a:r>
            <a:endParaRPr lang="en-US" sz="2500" dirty="0"/>
          </a:p>
        </p:txBody>
      </p:sp>
      <p:sp>
        <p:nvSpPr>
          <p:cNvPr id="6" name="Text 4"/>
          <p:cNvSpPr/>
          <p:nvPr/>
        </p:nvSpPr>
        <p:spPr>
          <a:xfrm>
            <a:off x="967740" y="3139678"/>
            <a:ext cx="3489365" cy="335994"/>
          </a:xfrm>
          <a:prstGeom prst="rect">
            <a:avLst/>
          </a:prstGeom>
          <a:noFill/>
          <a:ln/>
        </p:spPr>
        <p:txBody>
          <a:bodyPr wrap="none" lIns="0" tIns="0" rIns="0" bIns="0" rtlCol="0" anchor="t"/>
          <a:lstStyle/>
          <a:p>
            <a:pPr algn="l" indent="0" marL="0">
              <a:lnSpc>
                <a:spcPts val="2600"/>
              </a:lnSpc>
              <a:buNone/>
            </a:pPr>
            <a:r>
              <a:rPr lang="en-US" sz="2100" dirty="0">
                <a:solidFill>
                  <a:srgbClr val="15213F"/>
                </a:solidFill>
                <a:latin typeface="Roboto Slab" pitchFamily="34" charset="0"/>
                <a:ea typeface="Roboto Slab" pitchFamily="34" charset="-122"/>
                <a:cs typeface="Roboto Slab" pitchFamily="34" charset="-120"/>
              </a:rPr>
              <a:t>Don't Click Unknown Links</a:t>
            </a:r>
            <a:endParaRPr lang="en-US" sz="2100" dirty="0"/>
          </a:p>
        </p:txBody>
      </p:sp>
      <p:sp>
        <p:nvSpPr>
          <p:cNvPr id="7" name="Text 5"/>
          <p:cNvSpPr/>
          <p:nvPr/>
        </p:nvSpPr>
        <p:spPr>
          <a:xfrm>
            <a:off x="967740" y="3604617"/>
            <a:ext cx="6024920" cy="687943"/>
          </a:xfrm>
          <a:prstGeom prst="rect">
            <a:avLst/>
          </a:prstGeom>
          <a:noFill/>
          <a:ln/>
        </p:spPr>
        <p:txBody>
          <a:bodyPr wrap="square" lIns="0" tIns="0" rIns="0" bIns="0" rtlCol="0" anchor="t"/>
          <a:lstStyle/>
          <a:p>
            <a:pPr algn="l" indent="0" marL="0">
              <a:lnSpc>
                <a:spcPts val="2700"/>
              </a:lnSpc>
              <a:buNone/>
            </a:pPr>
            <a:r>
              <a:rPr lang="en-US" sz="1650" dirty="0">
                <a:solidFill>
                  <a:srgbClr val="15213F"/>
                </a:solidFill>
                <a:latin typeface="Roboto" pitchFamily="34" charset="0"/>
                <a:ea typeface="Roboto" pitchFamily="34" charset="-122"/>
                <a:cs typeface="Roboto" pitchFamily="34" charset="-120"/>
              </a:rPr>
              <a:t>Never click on links or open attachments from suspicious emails. When in doubt, delete the email.</a:t>
            </a:r>
            <a:endParaRPr lang="en-US" sz="1650" dirty="0"/>
          </a:p>
        </p:txBody>
      </p:sp>
      <p:sp>
        <p:nvSpPr>
          <p:cNvPr id="8" name="Shape 6"/>
          <p:cNvSpPr/>
          <p:nvPr/>
        </p:nvSpPr>
        <p:spPr>
          <a:xfrm>
            <a:off x="7422713" y="2279452"/>
            <a:ext cx="6454973" cy="645200"/>
          </a:xfrm>
          <a:prstGeom prst="roundRect">
            <a:avLst>
              <a:gd name="adj" fmla="val 480026"/>
            </a:avLst>
          </a:prstGeom>
          <a:solidFill>
            <a:srgbClr val="E9ECF2"/>
          </a:solidFill>
          <a:ln/>
        </p:spPr>
      </p:sp>
      <p:sp>
        <p:nvSpPr>
          <p:cNvPr id="9" name="Text 7"/>
          <p:cNvSpPr/>
          <p:nvPr/>
        </p:nvSpPr>
        <p:spPr>
          <a:xfrm>
            <a:off x="10488930" y="2400419"/>
            <a:ext cx="322540" cy="403265"/>
          </a:xfrm>
          <a:prstGeom prst="rect">
            <a:avLst/>
          </a:prstGeom>
          <a:noFill/>
          <a:ln/>
        </p:spPr>
        <p:txBody>
          <a:bodyPr wrap="none" lIns="0" tIns="0" rIns="0" bIns="0" rtlCol="0" anchor="t"/>
          <a:lstStyle/>
          <a:p>
            <a:pPr algn="l" indent="0" marL="0">
              <a:lnSpc>
                <a:spcPts val="2500"/>
              </a:lnSpc>
              <a:buNone/>
            </a:pPr>
            <a:r>
              <a:rPr lang="en-US" sz="2500" dirty="0">
                <a:solidFill>
                  <a:srgbClr val="15213F"/>
                </a:solidFill>
                <a:latin typeface="Roboto Slab" pitchFamily="34" charset="0"/>
                <a:ea typeface="Roboto Slab" pitchFamily="34" charset="-122"/>
                <a:cs typeface="Roboto Slab" pitchFamily="34" charset="-120"/>
              </a:rPr>
              <a:t>2</a:t>
            </a:r>
            <a:endParaRPr lang="en-US" sz="2500" dirty="0"/>
          </a:p>
        </p:txBody>
      </p:sp>
      <p:sp>
        <p:nvSpPr>
          <p:cNvPr id="10" name="Text 8"/>
          <p:cNvSpPr/>
          <p:nvPr/>
        </p:nvSpPr>
        <p:spPr>
          <a:xfrm>
            <a:off x="7637740" y="3139678"/>
            <a:ext cx="2778562" cy="335994"/>
          </a:xfrm>
          <a:prstGeom prst="rect">
            <a:avLst/>
          </a:prstGeom>
          <a:noFill/>
          <a:ln/>
        </p:spPr>
        <p:txBody>
          <a:bodyPr wrap="none" lIns="0" tIns="0" rIns="0" bIns="0" rtlCol="0" anchor="t"/>
          <a:lstStyle/>
          <a:p>
            <a:pPr algn="l" indent="0" marL="0">
              <a:lnSpc>
                <a:spcPts val="2600"/>
              </a:lnSpc>
              <a:buNone/>
            </a:pPr>
            <a:r>
              <a:rPr lang="en-US" sz="2100" dirty="0">
                <a:solidFill>
                  <a:srgbClr val="15213F"/>
                </a:solidFill>
                <a:latin typeface="Roboto Slab" pitchFamily="34" charset="0"/>
                <a:ea typeface="Roboto Slab" pitchFamily="34" charset="-122"/>
                <a:cs typeface="Roboto Slab" pitchFamily="34" charset="-120"/>
              </a:rPr>
              <a:t>Verify Sender Identity</a:t>
            </a:r>
            <a:endParaRPr lang="en-US" sz="2100" dirty="0"/>
          </a:p>
        </p:txBody>
      </p:sp>
      <p:sp>
        <p:nvSpPr>
          <p:cNvPr id="11" name="Text 9"/>
          <p:cNvSpPr/>
          <p:nvPr/>
        </p:nvSpPr>
        <p:spPr>
          <a:xfrm>
            <a:off x="7637740" y="3604617"/>
            <a:ext cx="6024920" cy="1031915"/>
          </a:xfrm>
          <a:prstGeom prst="rect">
            <a:avLst/>
          </a:prstGeom>
          <a:noFill/>
          <a:ln/>
        </p:spPr>
        <p:txBody>
          <a:bodyPr wrap="square" lIns="0" tIns="0" rIns="0" bIns="0" rtlCol="0" anchor="t"/>
          <a:lstStyle/>
          <a:p>
            <a:pPr algn="l" indent="0" marL="0">
              <a:lnSpc>
                <a:spcPts val="2700"/>
              </a:lnSpc>
              <a:buNone/>
            </a:pPr>
            <a:r>
              <a:rPr lang="en-US" sz="1650" dirty="0">
                <a:solidFill>
                  <a:srgbClr val="15213F"/>
                </a:solidFill>
                <a:latin typeface="Roboto" pitchFamily="34" charset="0"/>
                <a:ea typeface="Roboto" pitchFamily="34" charset="-122"/>
                <a:cs typeface="Roboto" pitchFamily="34" charset="-120"/>
              </a:rPr>
              <a:t>If an email seems unusual, contact the sender directly through a known, trusted method (not by replying to the suspicious email).</a:t>
            </a:r>
            <a:endParaRPr lang="en-US" sz="1650" dirty="0"/>
          </a:p>
        </p:txBody>
      </p:sp>
      <p:sp>
        <p:nvSpPr>
          <p:cNvPr id="12" name="Shape 10"/>
          <p:cNvSpPr/>
          <p:nvPr/>
        </p:nvSpPr>
        <p:spPr>
          <a:xfrm>
            <a:off x="752713" y="5066586"/>
            <a:ext cx="6454973" cy="645200"/>
          </a:xfrm>
          <a:prstGeom prst="roundRect">
            <a:avLst>
              <a:gd name="adj" fmla="val 480026"/>
            </a:avLst>
          </a:prstGeom>
          <a:solidFill>
            <a:srgbClr val="E9ECF2"/>
          </a:solidFill>
          <a:ln/>
        </p:spPr>
      </p:sp>
      <p:sp>
        <p:nvSpPr>
          <p:cNvPr id="13" name="Text 11"/>
          <p:cNvSpPr/>
          <p:nvPr/>
        </p:nvSpPr>
        <p:spPr>
          <a:xfrm>
            <a:off x="3818930" y="5187553"/>
            <a:ext cx="322540" cy="403265"/>
          </a:xfrm>
          <a:prstGeom prst="rect">
            <a:avLst/>
          </a:prstGeom>
          <a:noFill/>
          <a:ln/>
        </p:spPr>
        <p:txBody>
          <a:bodyPr wrap="none" lIns="0" tIns="0" rIns="0" bIns="0" rtlCol="0" anchor="t"/>
          <a:lstStyle/>
          <a:p>
            <a:pPr algn="l" indent="0" marL="0">
              <a:lnSpc>
                <a:spcPts val="2500"/>
              </a:lnSpc>
              <a:buNone/>
            </a:pPr>
            <a:r>
              <a:rPr lang="en-US" sz="2500" dirty="0">
                <a:solidFill>
                  <a:srgbClr val="15213F"/>
                </a:solidFill>
                <a:latin typeface="Roboto Slab" pitchFamily="34" charset="0"/>
                <a:ea typeface="Roboto Slab" pitchFamily="34" charset="-122"/>
                <a:cs typeface="Roboto Slab" pitchFamily="34" charset="-120"/>
              </a:rPr>
              <a:t>3</a:t>
            </a:r>
            <a:endParaRPr lang="en-US" sz="2500" dirty="0"/>
          </a:p>
        </p:txBody>
      </p:sp>
      <p:sp>
        <p:nvSpPr>
          <p:cNvPr id="14" name="Text 12"/>
          <p:cNvSpPr/>
          <p:nvPr/>
        </p:nvSpPr>
        <p:spPr>
          <a:xfrm>
            <a:off x="967740" y="5926812"/>
            <a:ext cx="4948595" cy="335994"/>
          </a:xfrm>
          <a:prstGeom prst="rect">
            <a:avLst/>
          </a:prstGeom>
          <a:noFill/>
          <a:ln/>
        </p:spPr>
        <p:txBody>
          <a:bodyPr wrap="none" lIns="0" tIns="0" rIns="0" bIns="0" rtlCol="0" anchor="t"/>
          <a:lstStyle/>
          <a:p>
            <a:pPr algn="l" indent="0" marL="0">
              <a:lnSpc>
                <a:spcPts val="2600"/>
              </a:lnSpc>
              <a:buNone/>
            </a:pPr>
            <a:r>
              <a:rPr lang="en-US" sz="2100" dirty="0">
                <a:solidFill>
                  <a:srgbClr val="15213F"/>
                </a:solidFill>
                <a:latin typeface="Roboto Slab" pitchFamily="34" charset="0"/>
                <a:ea typeface="Roboto Slab" pitchFamily="34" charset="-122"/>
                <a:cs typeface="Roboto Slab" pitchFamily="34" charset="-120"/>
              </a:rPr>
              <a:t>Use Multi-Factor Authentication (MFA)</a:t>
            </a:r>
            <a:endParaRPr lang="en-US" sz="2100" dirty="0"/>
          </a:p>
        </p:txBody>
      </p:sp>
      <p:sp>
        <p:nvSpPr>
          <p:cNvPr id="15" name="Text 13"/>
          <p:cNvSpPr/>
          <p:nvPr/>
        </p:nvSpPr>
        <p:spPr>
          <a:xfrm>
            <a:off x="967740" y="6391751"/>
            <a:ext cx="6024920" cy="1031915"/>
          </a:xfrm>
          <a:prstGeom prst="rect">
            <a:avLst/>
          </a:prstGeom>
          <a:noFill/>
          <a:ln/>
        </p:spPr>
        <p:txBody>
          <a:bodyPr wrap="square" lIns="0" tIns="0" rIns="0" bIns="0" rtlCol="0" anchor="t"/>
          <a:lstStyle/>
          <a:p>
            <a:pPr algn="l" indent="0" marL="0">
              <a:lnSpc>
                <a:spcPts val="2700"/>
              </a:lnSpc>
              <a:buNone/>
            </a:pPr>
            <a:r>
              <a:rPr lang="en-US" sz="1650" dirty="0">
                <a:solidFill>
                  <a:srgbClr val="15213F"/>
                </a:solidFill>
                <a:latin typeface="Roboto" pitchFamily="34" charset="0"/>
                <a:ea typeface="Roboto" pitchFamily="34" charset="-122"/>
                <a:cs typeface="Roboto" pitchFamily="34" charset="-120"/>
              </a:rPr>
              <a:t>MFA adds an extra layer of security, making it significantly harder for attackers to access your accounts even if they have your password.</a:t>
            </a:r>
            <a:endParaRPr lang="en-US" sz="1650" dirty="0"/>
          </a:p>
        </p:txBody>
      </p:sp>
      <p:sp>
        <p:nvSpPr>
          <p:cNvPr id="16" name="Shape 14"/>
          <p:cNvSpPr/>
          <p:nvPr/>
        </p:nvSpPr>
        <p:spPr>
          <a:xfrm>
            <a:off x="7422713" y="5066586"/>
            <a:ext cx="6454973" cy="645200"/>
          </a:xfrm>
          <a:prstGeom prst="roundRect">
            <a:avLst>
              <a:gd name="adj" fmla="val 480026"/>
            </a:avLst>
          </a:prstGeom>
          <a:solidFill>
            <a:srgbClr val="E9ECF2"/>
          </a:solidFill>
          <a:ln/>
        </p:spPr>
      </p:sp>
      <p:sp>
        <p:nvSpPr>
          <p:cNvPr id="17" name="Text 15"/>
          <p:cNvSpPr/>
          <p:nvPr/>
        </p:nvSpPr>
        <p:spPr>
          <a:xfrm>
            <a:off x="10488930" y="5187553"/>
            <a:ext cx="322540" cy="403265"/>
          </a:xfrm>
          <a:prstGeom prst="rect">
            <a:avLst/>
          </a:prstGeom>
          <a:noFill/>
          <a:ln/>
        </p:spPr>
        <p:txBody>
          <a:bodyPr wrap="none" lIns="0" tIns="0" rIns="0" bIns="0" rtlCol="0" anchor="t"/>
          <a:lstStyle/>
          <a:p>
            <a:pPr algn="l" indent="0" marL="0">
              <a:lnSpc>
                <a:spcPts val="2500"/>
              </a:lnSpc>
              <a:buNone/>
            </a:pPr>
            <a:r>
              <a:rPr lang="en-US" sz="2500" dirty="0">
                <a:solidFill>
                  <a:srgbClr val="15213F"/>
                </a:solidFill>
                <a:latin typeface="Roboto Slab" pitchFamily="34" charset="0"/>
                <a:ea typeface="Roboto Slab" pitchFamily="34" charset="-122"/>
                <a:cs typeface="Roboto Slab" pitchFamily="34" charset="-120"/>
              </a:rPr>
              <a:t>4</a:t>
            </a:r>
            <a:endParaRPr lang="en-US" sz="2500" dirty="0"/>
          </a:p>
        </p:txBody>
      </p:sp>
      <p:sp>
        <p:nvSpPr>
          <p:cNvPr id="18" name="Text 16"/>
          <p:cNvSpPr/>
          <p:nvPr/>
        </p:nvSpPr>
        <p:spPr>
          <a:xfrm>
            <a:off x="7637740" y="5926812"/>
            <a:ext cx="3422809" cy="335994"/>
          </a:xfrm>
          <a:prstGeom prst="rect">
            <a:avLst/>
          </a:prstGeom>
          <a:noFill/>
          <a:ln/>
        </p:spPr>
        <p:txBody>
          <a:bodyPr wrap="none" lIns="0" tIns="0" rIns="0" bIns="0" rtlCol="0" anchor="t"/>
          <a:lstStyle/>
          <a:p>
            <a:pPr algn="l" indent="0" marL="0">
              <a:lnSpc>
                <a:spcPts val="2600"/>
              </a:lnSpc>
              <a:buNone/>
            </a:pPr>
            <a:r>
              <a:rPr lang="en-US" sz="2100" dirty="0">
                <a:solidFill>
                  <a:srgbClr val="15213F"/>
                </a:solidFill>
                <a:latin typeface="Roboto Slab" pitchFamily="34" charset="0"/>
                <a:ea typeface="Roboto Slab" pitchFamily="34" charset="-122"/>
                <a:cs typeface="Roboto Slab" pitchFamily="34" charset="-120"/>
              </a:rPr>
              <a:t>Report Suspected Phishing</a:t>
            </a:r>
            <a:endParaRPr lang="en-US" sz="2100" dirty="0"/>
          </a:p>
        </p:txBody>
      </p:sp>
      <p:sp>
        <p:nvSpPr>
          <p:cNvPr id="19" name="Text 17"/>
          <p:cNvSpPr/>
          <p:nvPr/>
        </p:nvSpPr>
        <p:spPr>
          <a:xfrm>
            <a:off x="7637740" y="6391751"/>
            <a:ext cx="6024920" cy="1031915"/>
          </a:xfrm>
          <a:prstGeom prst="rect">
            <a:avLst/>
          </a:prstGeom>
          <a:noFill/>
          <a:ln/>
        </p:spPr>
        <p:txBody>
          <a:bodyPr wrap="square" lIns="0" tIns="0" rIns="0" bIns="0" rtlCol="0" anchor="t"/>
          <a:lstStyle/>
          <a:p>
            <a:pPr algn="l" indent="0" marL="0">
              <a:lnSpc>
                <a:spcPts val="2700"/>
              </a:lnSpc>
              <a:buNone/>
            </a:pPr>
            <a:r>
              <a:rPr lang="en-US" sz="1650" dirty="0">
                <a:solidFill>
                  <a:srgbClr val="15213F"/>
                </a:solidFill>
                <a:latin typeface="Roboto" pitchFamily="34" charset="0"/>
                <a:ea typeface="Roboto" pitchFamily="34" charset="-122"/>
                <a:cs typeface="Roboto" pitchFamily="34" charset="-120"/>
              </a:rPr>
              <a:t>Always report any suspected phishing attempts to our IT security team immediately. Your vigilance helps protect everyone.</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92612"/>
            <a:ext cx="11518702" cy="708779"/>
          </a:xfrm>
          <a:prstGeom prst="rect">
            <a:avLst/>
          </a:prstGeom>
          <a:noFill/>
          <a:ln/>
        </p:spPr>
        <p:txBody>
          <a:bodyPr wrap="none" lIns="0" tIns="0" rIns="0" bIns="0" rtlCol="0" anchor="t"/>
          <a:lstStyle/>
          <a:p>
            <a:pPr algn="l" indent="0" marL="0">
              <a:lnSpc>
                <a:spcPts val="5550"/>
              </a:lnSpc>
              <a:buNone/>
            </a:pPr>
            <a:r>
              <a:rPr lang="en-US" sz="4450" dirty="0">
                <a:solidFill>
                  <a:srgbClr val="3257B8"/>
                </a:solidFill>
                <a:latin typeface="Roboto Slab" pitchFamily="34" charset="0"/>
                <a:ea typeface="Roboto Slab" pitchFamily="34" charset="-122"/>
                <a:cs typeface="Roboto Slab" pitchFamily="34" charset="-120"/>
              </a:rPr>
              <a:t>Real-World Examples &amp; Interactive Quizzes</a:t>
            </a:r>
            <a:endParaRPr lang="en-US" sz="4450" dirty="0"/>
          </a:p>
        </p:txBody>
      </p:sp>
      <p:sp>
        <p:nvSpPr>
          <p:cNvPr id="3" name="Text 1"/>
          <p:cNvSpPr/>
          <p:nvPr/>
        </p:nvSpPr>
        <p:spPr>
          <a:xfrm>
            <a:off x="793790" y="2145625"/>
            <a:ext cx="7604284" cy="725805"/>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Let's look at some recent phishing examples that have targeted organizations like ours. We'll examine:</a:t>
            </a:r>
            <a:endParaRPr lang="en-US" sz="1750" dirty="0"/>
          </a:p>
        </p:txBody>
      </p:sp>
      <p:sp>
        <p:nvSpPr>
          <p:cNvPr id="4" name="Text 2"/>
          <p:cNvSpPr/>
          <p:nvPr/>
        </p:nvSpPr>
        <p:spPr>
          <a:xfrm>
            <a:off x="793790" y="3075503"/>
            <a:ext cx="7604284" cy="725805"/>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15213F"/>
                </a:solidFill>
                <a:latin typeface="Roboto" pitchFamily="34" charset="0"/>
                <a:ea typeface="Roboto" pitchFamily="34" charset="-122"/>
                <a:cs typeface="Roboto" pitchFamily="34" charset="-120"/>
              </a:rPr>
              <a:t>Fake Invoice Scams:</a:t>
            </a:r>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 Emails pretending to be from vendors with attached malicious invoices.</a:t>
            </a:r>
            <a:endParaRPr lang="en-US" sz="1750" dirty="0"/>
          </a:p>
        </p:txBody>
      </p:sp>
      <p:sp>
        <p:nvSpPr>
          <p:cNvPr id="5" name="Text 3"/>
          <p:cNvSpPr/>
          <p:nvPr/>
        </p:nvSpPr>
        <p:spPr>
          <a:xfrm>
            <a:off x="793790" y="3880604"/>
            <a:ext cx="7604284" cy="362903"/>
          </a:xfrm>
          <a:prstGeom prst="rect">
            <a:avLst/>
          </a:prstGeom>
          <a:noFill/>
          <a:ln/>
        </p:spPr>
        <p:txBody>
          <a:bodyPr wrap="none" lIns="0" tIns="0" rIns="0" bIns="0" rtlCol="0" anchor="t"/>
          <a:lstStyle/>
          <a:p>
            <a:pPr algn="l" marL="342900" indent="-342900">
              <a:lnSpc>
                <a:spcPts val="2850"/>
              </a:lnSpc>
              <a:buSzPct val="100000"/>
              <a:buChar char="•"/>
            </a:pPr>
            <a:r>
              <a:rPr lang="en-US" sz="1750" b="1" dirty="0">
                <a:solidFill>
                  <a:srgbClr val="15213F"/>
                </a:solidFill>
                <a:latin typeface="Roboto" pitchFamily="34" charset="0"/>
                <a:ea typeface="Roboto" pitchFamily="34" charset="-122"/>
                <a:cs typeface="Roboto" pitchFamily="34" charset="-120"/>
              </a:rPr>
              <a:t>Password Reset Phishing:</a:t>
            </a:r>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 Emails directing users to fake login pages.</a:t>
            </a:r>
            <a:endParaRPr lang="en-US" sz="1750" dirty="0"/>
          </a:p>
        </p:txBody>
      </p:sp>
      <p:sp>
        <p:nvSpPr>
          <p:cNvPr id="6" name="Text 4"/>
          <p:cNvSpPr/>
          <p:nvPr/>
        </p:nvSpPr>
        <p:spPr>
          <a:xfrm>
            <a:off x="793790" y="4322802"/>
            <a:ext cx="7604284" cy="725805"/>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15213F"/>
                </a:solidFill>
                <a:latin typeface="Roboto" pitchFamily="34" charset="0"/>
                <a:ea typeface="Roboto" pitchFamily="34" charset="-122"/>
                <a:cs typeface="Roboto" pitchFamily="34" charset="-120"/>
              </a:rPr>
              <a:t>HR/Payroll Impersonation:</a:t>
            </a:r>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 Attempts to steal employee data or alter direct deposit information.</a:t>
            </a:r>
            <a:endParaRPr lang="en-US" sz="1750" dirty="0"/>
          </a:p>
        </p:txBody>
      </p:sp>
      <p:sp>
        <p:nvSpPr>
          <p:cNvPr id="7" name="Text 5"/>
          <p:cNvSpPr/>
          <p:nvPr/>
        </p:nvSpPr>
        <p:spPr>
          <a:xfrm>
            <a:off x="793790" y="5252680"/>
            <a:ext cx="7604284" cy="725805"/>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Following this, we'll have a short interactive quiz to test your newly acquired knowledge. Your participation is key to reinforcing these critical skills!</a:t>
            </a:r>
            <a:endParaRPr lang="en-US" sz="1750" dirty="0"/>
          </a:p>
        </p:txBody>
      </p:sp>
      <p:pic>
        <p:nvPicPr>
          <p:cNvPr id="8" name="Image 0" descr="preencoded.png">    </p:cNvPr>
          <p:cNvPicPr>
            <a:picLocks noChangeAspect="1"/>
          </p:cNvPicPr>
          <p:nvPr/>
        </p:nvPicPr>
        <p:blipFill>
          <a:blip r:embed="rId1"/>
          <a:stretch>
            <a:fillRect/>
          </a:stretch>
        </p:blipFill>
        <p:spPr>
          <a:xfrm>
            <a:off x="8959096" y="2196703"/>
            <a:ext cx="4885015" cy="488501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279446"/>
            <a:ext cx="7556421" cy="5670709"/>
          </a:xfrm>
          <a:prstGeom prst="rect">
            <a:avLst/>
          </a:prstGeom>
          <a:noFill/>
          <a:ln/>
        </p:spPr>
        <p:txBody>
          <a:bodyPr wrap="square" lIns="0" tIns="0" rIns="0" bIns="0" rtlCol="0" anchor="t"/>
          <a:lstStyle/>
          <a:p>
            <a:pPr algn="l" indent="0" marL="0">
              <a:lnSpc>
                <a:spcPts val="11150"/>
              </a:lnSpc>
              <a:buNone/>
            </a:pPr>
            <a:r>
              <a:rPr lang="en-US" sz="8900" dirty="0">
                <a:solidFill>
                  <a:srgbClr val="FFFFFF"/>
                </a:solidFill>
                <a:latin typeface="Roboto Slab" pitchFamily="34" charset="0"/>
                <a:ea typeface="Roboto Slab" pitchFamily="34" charset="-122"/>
                <a:cs typeface="Roboto Slab" pitchFamily="34" charset="-120"/>
              </a:rPr>
              <a:t>Your Vigilance Is Our Strongest Defense</a:t>
            </a:r>
            <a:endParaRPr lang="en-US" sz="8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517219"/>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3257B8"/>
                </a:solidFill>
                <a:latin typeface="Roboto Slab" pitchFamily="34" charset="0"/>
                <a:ea typeface="Roboto Slab" pitchFamily="34" charset="-122"/>
                <a:cs typeface="Roboto Slab" pitchFamily="34" charset="-120"/>
              </a:rPr>
              <a:t>Key Takeaways</a:t>
            </a:r>
            <a:endParaRPr lang="en-US" sz="4450" dirty="0"/>
          </a:p>
        </p:txBody>
      </p:sp>
      <p:sp>
        <p:nvSpPr>
          <p:cNvPr id="3" name="Shape 1"/>
          <p:cNvSpPr/>
          <p:nvPr/>
        </p:nvSpPr>
        <p:spPr>
          <a:xfrm>
            <a:off x="793790" y="3679627"/>
            <a:ext cx="13042821" cy="2032754"/>
          </a:xfrm>
          <a:prstGeom prst="roundRect">
            <a:avLst>
              <a:gd name="adj" fmla="val 1674"/>
            </a:avLst>
          </a:prstGeom>
          <a:solidFill>
            <a:srgbClr val="E9ECF2"/>
          </a:solidFill>
          <a:ln/>
        </p:spPr>
      </p:sp>
      <p:sp>
        <p:nvSpPr>
          <p:cNvPr id="4" name="Shape 2"/>
          <p:cNvSpPr/>
          <p:nvPr/>
        </p:nvSpPr>
        <p:spPr>
          <a:xfrm>
            <a:off x="793790" y="3679627"/>
            <a:ext cx="4347567" cy="2032754"/>
          </a:xfrm>
          <a:prstGeom prst="roundRect">
            <a:avLst>
              <a:gd name="adj" fmla="val 1674"/>
            </a:avLst>
          </a:prstGeom>
          <a:solidFill>
            <a:srgbClr val="E9ECF2"/>
          </a:solidFill>
          <a:ln/>
        </p:spPr>
      </p:sp>
      <p:sp>
        <p:nvSpPr>
          <p:cNvPr id="5" name="Text 3"/>
          <p:cNvSpPr/>
          <p:nvPr/>
        </p:nvSpPr>
        <p:spPr>
          <a:xfrm>
            <a:off x="1020604" y="390644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5213F"/>
                </a:solidFill>
                <a:latin typeface="Roboto Slab" pitchFamily="34" charset="0"/>
                <a:ea typeface="Roboto Slab" pitchFamily="34" charset="-122"/>
                <a:cs typeface="Roboto Slab" pitchFamily="34" charset="-120"/>
              </a:rPr>
              <a:t>Stay Skeptical</a:t>
            </a:r>
            <a:endParaRPr lang="en-US" sz="2200" dirty="0"/>
          </a:p>
        </p:txBody>
      </p:sp>
      <p:sp>
        <p:nvSpPr>
          <p:cNvPr id="6" name="Text 4"/>
          <p:cNvSpPr/>
          <p:nvPr/>
        </p:nvSpPr>
        <p:spPr>
          <a:xfrm>
            <a:off x="1020604" y="4396859"/>
            <a:ext cx="3893939" cy="1088708"/>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Always question unexpected emails or messages, especially those asking for personal information or urgent action.</a:t>
            </a:r>
            <a:endParaRPr lang="en-US" sz="1750" dirty="0"/>
          </a:p>
        </p:txBody>
      </p:sp>
      <p:sp>
        <p:nvSpPr>
          <p:cNvPr id="7" name="Shape 5"/>
          <p:cNvSpPr/>
          <p:nvPr/>
        </p:nvSpPr>
        <p:spPr>
          <a:xfrm>
            <a:off x="5141357" y="3679627"/>
            <a:ext cx="4347567" cy="2032754"/>
          </a:xfrm>
          <a:prstGeom prst="rect">
            <a:avLst/>
          </a:prstGeom>
          <a:solidFill>
            <a:srgbClr val="E9ECF2"/>
          </a:solidFill>
          <a:ln/>
        </p:spPr>
      </p:sp>
      <p:sp>
        <p:nvSpPr>
          <p:cNvPr id="8" name="Shape 6"/>
          <p:cNvSpPr/>
          <p:nvPr/>
        </p:nvSpPr>
        <p:spPr>
          <a:xfrm>
            <a:off x="5141357" y="3679627"/>
            <a:ext cx="30480" cy="2032754"/>
          </a:xfrm>
          <a:prstGeom prst="roundRect">
            <a:avLst>
              <a:gd name="adj" fmla="val 111628"/>
            </a:avLst>
          </a:prstGeom>
          <a:solidFill>
            <a:srgbClr val="CFD2D8"/>
          </a:solidFill>
          <a:ln/>
        </p:spPr>
      </p:sp>
      <p:sp>
        <p:nvSpPr>
          <p:cNvPr id="9" name="Text 7"/>
          <p:cNvSpPr/>
          <p:nvPr/>
        </p:nvSpPr>
        <p:spPr>
          <a:xfrm>
            <a:off x="5368171" y="390644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5213F"/>
                </a:solidFill>
                <a:latin typeface="Roboto Slab" pitchFamily="34" charset="0"/>
                <a:ea typeface="Roboto Slab" pitchFamily="34" charset="-122"/>
                <a:cs typeface="Roboto Slab" pitchFamily="34" charset="-120"/>
              </a:rPr>
              <a:t>Verify Before Acting</a:t>
            </a:r>
            <a:endParaRPr lang="en-US" sz="2200" dirty="0"/>
          </a:p>
        </p:txBody>
      </p:sp>
      <p:sp>
        <p:nvSpPr>
          <p:cNvPr id="10" name="Text 8"/>
          <p:cNvSpPr/>
          <p:nvPr/>
        </p:nvSpPr>
        <p:spPr>
          <a:xfrm>
            <a:off x="5368171" y="4396859"/>
            <a:ext cx="3893939" cy="1088708"/>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When in doubt, independently verify the request through a trusted channel or contact our IT team.</a:t>
            </a:r>
            <a:endParaRPr lang="en-US" sz="1750" dirty="0"/>
          </a:p>
        </p:txBody>
      </p:sp>
      <p:sp>
        <p:nvSpPr>
          <p:cNvPr id="11" name="Shape 9"/>
          <p:cNvSpPr/>
          <p:nvPr/>
        </p:nvSpPr>
        <p:spPr>
          <a:xfrm>
            <a:off x="9488924" y="3679627"/>
            <a:ext cx="4347567" cy="2032754"/>
          </a:xfrm>
          <a:prstGeom prst="rect">
            <a:avLst/>
          </a:prstGeom>
          <a:solidFill>
            <a:srgbClr val="E9ECF2"/>
          </a:solidFill>
          <a:ln/>
        </p:spPr>
      </p:sp>
      <p:sp>
        <p:nvSpPr>
          <p:cNvPr id="12" name="Shape 10"/>
          <p:cNvSpPr/>
          <p:nvPr/>
        </p:nvSpPr>
        <p:spPr>
          <a:xfrm>
            <a:off x="9488924" y="3679627"/>
            <a:ext cx="30480" cy="2032754"/>
          </a:xfrm>
          <a:prstGeom prst="roundRect">
            <a:avLst>
              <a:gd name="adj" fmla="val 111628"/>
            </a:avLst>
          </a:prstGeom>
          <a:solidFill>
            <a:srgbClr val="CFD2D8"/>
          </a:solidFill>
          <a:ln/>
        </p:spPr>
      </p:sp>
      <p:sp>
        <p:nvSpPr>
          <p:cNvPr id="13" name="Text 11"/>
          <p:cNvSpPr/>
          <p:nvPr/>
        </p:nvSpPr>
        <p:spPr>
          <a:xfrm>
            <a:off x="9715738" y="390644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5213F"/>
                </a:solidFill>
                <a:latin typeface="Roboto Slab" pitchFamily="34" charset="0"/>
                <a:ea typeface="Roboto Slab" pitchFamily="34" charset="-122"/>
                <a:cs typeface="Roboto Slab" pitchFamily="34" charset="-120"/>
              </a:rPr>
              <a:t>Report &amp; Protect</a:t>
            </a:r>
            <a:endParaRPr lang="en-US" sz="2200" dirty="0"/>
          </a:p>
        </p:txBody>
      </p:sp>
      <p:sp>
        <p:nvSpPr>
          <p:cNvPr id="14" name="Text 12"/>
          <p:cNvSpPr/>
          <p:nvPr/>
        </p:nvSpPr>
        <p:spPr>
          <a:xfrm>
            <a:off x="9715738" y="4396859"/>
            <a:ext cx="3893939" cy="1088708"/>
          </a:xfrm>
          <a:prstGeom prst="rect">
            <a:avLst/>
          </a:prstGeom>
          <a:noFill/>
          <a:ln/>
        </p:spPr>
        <p:txBody>
          <a:bodyPr wrap="square" lIns="0" tIns="0" rIns="0" bIns="0" rtlCol="0" anchor="t"/>
          <a:lstStyle/>
          <a:p>
            <a:pPr algn="l" indent="0" marL="0">
              <a:lnSpc>
                <a:spcPts val="2850"/>
              </a:lnSpc>
              <a:buNone/>
            </a:pPr>
            <a:r>
              <a:rPr lang="en-US" sz="1750" dirty="0">
                <a:solidFill>
                  <a:srgbClr val="15213F"/>
                </a:solidFill>
                <a:latin typeface="Roboto" pitchFamily="34" charset="0"/>
                <a:ea typeface="Roboto" pitchFamily="34" charset="-122"/>
                <a:cs typeface="Roboto" pitchFamily="34" charset="-120"/>
              </a:rPr>
              <a:t>Reporting suspicious activity promptly helps protect everyone in the organization from evolving threats.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2025-09-20T16:15:21Z</dcterms:created>
  <dcterms:modified xsi:type="dcterms:W3CDTF">2025-09-20T16:15:21Z</dcterms:modified>
</cp:coreProperties>
</file>